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5"/>
  </p:notesMasterIdLst>
  <p:sldIdLst>
    <p:sldId id="256" r:id="rId2"/>
    <p:sldId id="258" r:id="rId3"/>
    <p:sldId id="261" r:id="rId4"/>
    <p:sldId id="319" r:id="rId5"/>
    <p:sldId id="320" r:id="rId6"/>
    <p:sldId id="321" r:id="rId7"/>
    <p:sldId id="328" r:id="rId8"/>
    <p:sldId id="325" r:id="rId9"/>
    <p:sldId id="326" r:id="rId10"/>
    <p:sldId id="327" r:id="rId11"/>
    <p:sldId id="323" r:id="rId12"/>
    <p:sldId id="317" r:id="rId13"/>
    <p:sldId id="318" r:id="rId14"/>
  </p:sldIdLst>
  <p:sldSz cx="9144000" cy="5143500" type="screen16x9"/>
  <p:notesSz cx="6858000" cy="9144000"/>
  <p:embeddedFontLst>
    <p:embeddedFont>
      <p:font typeface="Roboto" panose="020000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77B4"/>
    <a:srgbClr val="E377C2"/>
    <a:srgbClr val="FFFFFF"/>
    <a:srgbClr val="8C564B"/>
    <a:srgbClr val="1E33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534C53-E417-4956-A5D7-7E6A9A512845}">
  <a:tblStyle styleId="{20534C53-E417-4956-A5D7-7E6A9A51284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C"/>
          </a:solidFill>
        </a:fill>
      </a:tcStyle>
    </a:wholeTbl>
    <a:band1H>
      <a:tcTxStyle/>
      <a:tcStyle>
        <a:tcBdr/>
        <a:fill>
          <a:solidFill>
            <a:srgbClr val="CACCD7"/>
          </a:solidFill>
        </a:fill>
      </a:tcStyle>
    </a:band1H>
    <a:band2H>
      <a:tcTxStyle/>
      <a:tcStyle>
        <a:tcBdr/>
      </a:tcStyle>
    </a:band2H>
    <a:band1V>
      <a:tcTxStyle/>
      <a:tcStyle>
        <a:tcBdr/>
        <a:fill>
          <a:solidFill>
            <a:srgbClr val="CACCD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6" d="100"/>
          <a:sy n="156" d="100"/>
        </p:scale>
        <p:origin x="2419"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dd14467e2_0_7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dd14467e2_0_7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dirty="0"/>
          </a:p>
        </p:txBody>
      </p:sp>
    </p:spTree>
    <p:extLst>
      <p:ext uri="{BB962C8B-B14F-4D97-AF65-F5344CB8AC3E}">
        <p14:creationId xmlns:p14="http://schemas.microsoft.com/office/powerpoint/2010/main" val="552504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dd14467e2_0_7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dd14467e2_0_7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dirty="0"/>
          </a:p>
        </p:txBody>
      </p:sp>
    </p:spTree>
    <p:extLst>
      <p:ext uri="{BB962C8B-B14F-4D97-AF65-F5344CB8AC3E}">
        <p14:creationId xmlns:p14="http://schemas.microsoft.com/office/powerpoint/2010/main" val="2698038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2122068bdc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2122068bdc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122068bdc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122068bdc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11791786c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11791786c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dd14467e2_0_7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dd14467e2_0_7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dd14467e2_0_7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dd14467e2_0_7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dirty="0"/>
          </a:p>
        </p:txBody>
      </p:sp>
    </p:spTree>
    <p:extLst>
      <p:ext uri="{BB962C8B-B14F-4D97-AF65-F5344CB8AC3E}">
        <p14:creationId xmlns:p14="http://schemas.microsoft.com/office/powerpoint/2010/main" val="2079781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dd14467e2_0_7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dd14467e2_0_7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dirty="0"/>
          </a:p>
        </p:txBody>
      </p:sp>
    </p:spTree>
    <p:extLst>
      <p:ext uri="{BB962C8B-B14F-4D97-AF65-F5344CB8AC3E}">
        <p14:creationId xmlns:p14="http://schemas.microsoft.com/office/powerpoint/2010/main" val="530291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dd14467e2_0_7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dd14467e2_0_7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dirty="0"/>
          </a:p>
        </p:txBody>
      </p:sp>
    </p:spTree>
    <p:extLst>
      <p:ext uri="{BB962C8B-B14F-4D97-AF65-F5344CB8AC3E}">
        <p14:creationId xmlns:p14="http://schemas.microsoft.com/office/powerpoint/2010/main" val="3679950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dd14467e2_0_7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dd14467e2_0_7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dirty="0"/>
          </a:p>
        </p:txBody>
      </p:sp>
    </p:spTree>
    <p:extLst>
      <p:ext uri="{BB962C8B-B14F-4D97-AF65-F5344CB8AC3E}">
        <p14:creationId xmlns:p14="http://schemas.microsoft.com/office/powerpoint/2010/main" val="1796113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dd14467e2_0_7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dd14467e2_0_7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dirty="0"/>
          </a:p>
        </p:txBody>
      </p:sp>
    </p:spTree>
    <p:extLst>
      <p:ext uri="{BB962C8B-B14F-4D97-AF65-F5344CB8AC3E}">
        <p14:creationId xmlns:p14="http://schemas.microsoft.com/office/powerpoint/2010/main" val="3604810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dd14467e2_0_7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dd14467e2_0_7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dirty="0"/>
          </a:p>
        </p:txBody>
      </p:sp>
    </p:spTree>
    <p:extLst>
      <p:ext uri="{BB962C8B-B14F-4D97-AF65-F5344CB8AC3E}">
        <p14:creationId xmlns:p14="http://schemas.microsoft.com/office/powerpoint/2010/main" val="2236465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_Content slide 3">
  <p:cSld name="6_Content slide 3">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Google Shape;11;p2"/>
          <p:cNvSpPr txBox="1">
            <a:spLocks noGrp="1"/>
          </p:cNvSpPr>
          <p:nvPr>
            <p:ph type="body" idx="2"/>
          </p:nvPr>
        </p:nvSpPr>
        <p:spPr>
          <a:xfrm>
            <a:off x="186596" y="1311275"/>
            <a:ext cx="86721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ro image + caption">
  <p:cSld name="Hero image + caption">
    <p:spTree>
      <p:nvGrpSpPr>
        <p:cNvPr id="1" name="Shape 77"/>
        <p:cNvGrpSpPr/>
        <p:nvPr/>
      </p:nvGrpSpPr>
      <p:grpSpPr>
        <a:xfrm>
          <a:off x="0" y="0"/>
          <a:ext cx="0" cy="0"/>
          <a:chOff x="0" y="0"/>
          <a:chExt cx="0" cy="0"/>
        </a:xfrm>
      </p:grpSpPr>
      <p:sp>
        <p:nvSpPr>
          <p:cNvPr id="78" name="Google Shape;78;p13"/>
          <p:cNvSpPr>
            <a:spLocks noGrp="1"/>
          </p:cNvSpPr>
          <p:nvPr>
            <p:ph type="pic" idx="2"/>
          </p:nvPr>
        </p:nvSpPr>
        <p:spPr>
          <a:xfrm>
            <a:off x="279400" y="250826"/>
            <a:ext cx="8598000" cy="3867000"/>
          </a:xfrm>
          <a:prstGeom prst="rect">
            <a:avLst/>
          </a:prstGeom>
          <a:solidFill>
            <a:srgbClr val="D8D8D8"/>
          </a:solidFill>
          <a:ln>
            <a:noFill/>
          </a:ln>
        </p:spPr>
      </p:sp>
      <p:sp>
        <p:nvSpPr>
          <p:cNvPr id="79" name="Google Shape;79;p13"/>
          <p:cNvSpPr txBox="1">
            <a:spLocks noGrp="1"/>
          </p:cNvSpPr>
          <p:nvPr>
            <p:ph type="body" idx="1"/>
          </p:nvPr>
        </p:nvSpPr>
        <p:spPr>
          <a:xfrm>
            <a:off x="287339" y="4177950"/>
            <a:ext cx="857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0"/>
        <p:cNvGrpSpPr/>
        <p:nvPr/>
      </p:nvGrpSpPr>
      <p:grpSpPr>
        <a:xfrm>
          <a:off x="0" y="0"/>
          <a:ext cx="0" cy="0"/>
          <a:chOff x="0" y="0"/>
          <a:chExt cx="0" cy="0"/>
        </a:xfrm>
      </p:grpSpPr>
      <p:grpSp>
        <p:nvGrpSpPr>
          <p:cNvPr id="81" name="Google Shape;81;p14"/>
          <p:cNvGrpSpPr/>
          <p:nvPr/>
        </p:nvGrpSpPr>
        <p:grpSpPr>
          <a:xfrm>
            <a:off x="203483" y="1234612"/>
            <a:ext cx="2219666" cy="1420427"/>
            <a:chOff x="1985262" y="1786188"/>
            <a:chExt cx="3594600" cy="2714883"/>
          </a:xfrm>
        </p:grpSpPr>
        <p:sp>
          <p:nvSpPr>
            <p:cNvPr id="82" name="Google Shape;82;p14"/>
            <p:cNvSpPr txBox="1"/>
            <p:nvPr/>
          </p:nvSpPr>
          <p:spPr>
            <a:xfrm>
              <a:off x="2401825" y="1786188"/>
              <a:ext cx="2677800" cy="147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4400" b="1" i="0" u="none" strike="noStrike" cap="none">
                  <a:solidFill>
                    <a:srgbClr val="2DB8C5"/>
                  </a:solidFill>
                  <a:latin typeface="Arial"/>
                  <a:ea typeface="Arial"/>
                  <a:cs typeface="Arial"/>
                  <a:sym typeface="Arial"/>
                </a:rPr>
                <a:t>19%</a:t>
              </a:r>
              <a:endParaRPr/>
            </a:p>
          </p:txBody>
        </p:sp>
        <p:cxnSp>
          <p:nvCxnSpPr>
            <p:cNvPr id="83" name="Google Shape;83;p14"/>
            <p:cNvCxnSpPr/>
            <p:nvPr/>
          </p:nvCxnSpPr>
          <p:spPr>
            <a:xfrm rot="10800000" flipH="1">
              <a:off x="2114979" y="3256992"/>
              <a:ext cx="3407700" cy="10200"/>
            </a:xfrm>
            <a:prstGeom prst="straightConnector1">
              <a:avLst/>
            </a:prstGeom>
            <a:noFill/>
            <a:ln w="28575" cap="flat" cmpd="sng">
              <a:solidFill>
                <a:srgbClr val="2DB8C5"/>
              </a:solidFill>
              <a:prstDash val="solid"/>
              <a:miter lim="800000"/>
              <a:headEnd type="none" w="sm" len="sm"/>
              <a:tailEnd type="none" w="sm" len="sm"/>
            </a:ln>
          </p:spPr>
        </p:cxnSp>
        <p:sp>
          <p:nvSpPr>
            <p:cNvPr id="84" name="Google Shape;84;p14"/>
            <p:cNvSpPr txBox="1"/>
            <p:nvPr/>
          </p:nvSpPr>
          <p:spPr>
            <a:xfrm>
              <a:off x="1985262" y="3500871"/>
              <a:ext cx="3594600" cy="10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0" i="0" u="none" strike="noStrike" cap="none">
                  <a:solidFill>
                    <a:srgbClr val="2DB8C5"/>
                  </a:solidFill>
                  <a:latin typeface="Arial"/>
                  <a:ea typeface="Arial"/>
                  <a:cs typeface="Arial"/>
                  <a:sym typeface="Arial"/>
                </a:rPr>
                <a:t>Insert text Insert Text</a:t>
              </a:r>
              <a:endParaRPr/>
            </a:p>
            <a:p>
              <a:pPr marL="0" marR="0" lvl="0" indent="0" algn="ctr" rtl="0">
                <a:spcBef>
                  <a:spcPts val="0"/>
                </a:spcBef>
                <a:spcAft>
                  <a:spcPts val="0"/>
                </a:spcAft>
                <a:buNone/>
              </a:pPr>
              <a:r>
                <a:rPr lang="en" sz="1400" b="0" i="0" u="none" strike="noStrike" cap="none">
                  <a:solidFill>
                    <a:srgbClr val="2DB8C5"/>
                  </a:solidFill>
                  <a:latin typeface="Arial"/>
                  <a:ea typeface="Arial"/>
                  <a:cs typeface="Arial"/>
                  <a:sym typeface="Arial"/>
                </a:rPr>
                <a:t>Insert text Insert Text</a:t>
              </a:r>
              <a:endParaRPr/>
            </a:p>
          </p:txBody>
        </p:sp>
      </p:grpSp>
      <p:grpSp>
        <p:nvGrpSpPr>
          <p:cNvPr id="85" name="Google Shape;85;p14"/>
          <p:cNvGrpSpPr/>
          <p:nvPr/>
        </p:nvGrpSpPr>
        <p:grpSpPr>
          <a:xfrm>
            <a:off x="3299385" y="1210618"/>
            <a:ext cx="2156401" cy="1420427"/>
            <a:chOff x="1985262" y="1786188"/>
            <a:chExt cx="3594600" cy="2714884"/>
          </a:xfrm>
        </p:grpSpPr>
        <p:sp>
          <p:nvSpPr>
            <p:cNvPr id="86" name="Google Shape;86;p14"/>
            <p:cNvSpPr txBox="1"/>
            <p:nvPr/>
          </p:nvSpPr>
          <p:spPr>
            <a:xfrm>
              <a:off x="2401825" y="1786188"/>
              <a:ext cx="2677800" cy="1470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4400" b="1" i="0" u="none" strike="noStrike" cap="none">
                  <a:solidFill>
                    <a:srgbClr val="8D3786"/>
                  </a:solidFill>
                  <a:latin typeface="Arial"/>
                  <a:ea typeface="Arial"/>
                  <a:cs typeface="Arial"/>
                  <a:sym typeface="Arial"/>
                </a:rPr>
                <a:t>19%</a:t>
              </a:r>
              <a:endParaRPr/>
            </a:p>
          </p:txBody>
        </p:sp>
        <p:cxnSp>
          <p:nvCxnSpPr>
            <p:cNvPr id="87" name="Google Shape;87;p14"/>
            <p:cNvCxnSpPr/>
            <p:nvPr/>
          </p:nvCxnSpPr>
          <p:spPr>
            <a:xfrm rot="10800000" flipH="1">
              <a:off x="2114979" y="3256992"/>
              <a:ext cx="3407700" cy="10200"/>
            </a:xfrm>
            <a:prstGeom prst="straightConnector1">
              <a:avLst/>
            </a:prstGeom>
            <a:noFill/>
            <a:ln w="28575" cap="flat" cmpd="sng">
              <a:solidFill>
                <a:srgbClr val="8D3786"/>
              </a:solidFill>
              <a:prstDash val="solid"/>
              <a:miter lim="800000"/>
              <a:headEnd type="none" w="sm" len="sm"/>
              <a:tailEnd type="none" w="sm" len="sm"/>
            </a:ln>
          </p:spPr>
        </p:cxnSp>
        <p:sp>
          <p:nvSpPr>
            <p:cNvPr id="88" name="Google Shape;88;p14"/>
            <p:cNvSpPr txBox="1"/>
            <p:nvPr/>
          </p:nvSpPr>
          <p:spPr>
            <a:xfrm>
              <a:off x="1985262" y="3500872"/>
              <a:ext cx="3594600" cy="10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0" i="0" u="none" strike="noStrike" cap="none">
                  <a:solidFill>
                    <a:srgbClr val="8D3786"/>
                  </a:solidFill>
                  <a:latin typeface="Arial"/>
                  <a:ea typeface="Arial"/>
                  <a:cs typeface="Arial"/>
                  <a:sym typeface="Arial"/>
                </a:rPr>
                <a:t>Insert text Insert Text</a:t>
              </a:r>
              <a:endParaRPr/>
            </a:p>
            <a:p>
              <a:pPr marL="0" marR="0" lvl="0" indent="0" algn="ctr" rtl="0">
                <a:spcBef>
                  <a:spcPts val="0"/>
                </a:spcBef>
                <a:spcAft>
                  <a:spcPts val="0"/>
                </a:spcAft>
                <a:buNone/>
              </a:pPr>
              <a:r>
                <a:rPr lang="en" sz="1400" b="0" i="0" u="none" strike="noStrike" cap="none">
                  <a:solidFill>
                    <a:srgbClr val="8D3786"/>
                  </a:solidFill>
                  <a:latin typeface="Arial"/>
                  <a:ea typeface="Arial"/>
                  <a:cs typeface="Arial"/>
                  <a:sym typeface="Arial"/>
                </a:rPr>
                <a:t>Insert text Insert Text</a:t>
              </a:r>
              <a:endParaRPr/>
            </a:p>
          </p:txBody>
        </p:sp>
      </p:grpSp>
      <p:grpSp>
        <p:nvGrpSpPr>
          <p:cNvPr id="89" name="Google Shape;89;p14"/>
          <p:cNvGrpSpPr/>
          <p:nvPr/>
        </p:nvGrpSpPr>
        <p:grpSpPr>
          <a:xfrm>
            <a:off x="6395411" y="1210618"/>
            <a:ext cx="2184798" cy="1420427"/>
            <a:chOff x="1985262" y="1786188"/>
            <a:chExt cx="3594600" cy="2714884"/>
          </a:xfrm>
        </p:grpSpPr>
        <p:sp>
          <p:nvSpPr>
            <p:cNvPr id="90" name="Google Shape;90;p14"/>
            <p:cNvSpPr txBox="1"/>
            <p:nvPr/>
          </p:nvSpPr>
          <p:spPr>
            <a:xfrm>
              <a:off x="2401825" y="1786188"/>
              <a:ext cx="2677800" cy="1470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4400" b="1" i="0" u="none" strike="noStrike" cap="none">
                  <a:solidFill>
                    <a:srgbClr val="10746A"/>
                  </a:solidFill>
                  <a:latin typeface="Arial"/>
                  <a:ea typeface="Arial"/>
                  <a:cs typeface="Arial"/>
                  <a:sym typeface="Arial"/>
                </a:rPr>
                <a:t>19%</a:t>
              </a:r>
              <a:endParaRPr/>
            </a:p>
          </p:txBody>
        </p:sp>
        <p:cxnSp>
          <p:nvCxnSpPr>
            <p:cNvPr id="91" name="Google Shape;91;p14"/>
            <p:cNvCxnSpPr/>
            <p:nvPr/>
          </p:nvCxnSpPr>
          <p:spPr>
            <a:xfrm rot="10800000" flipH="1">
              <a:off x="2114979" y="3256992"/>
              <a:ext cx="3407700" cy="10200"/>
            </a:xfrm>
            <a:prstGeom prst="straightConnector1">
              <a:avLst/>
            </a:prstGeom>
            <a:noFill/>
            <a:ln w="28575" cap="flat" cmpd="sng">
              <a:solidFill>
                <a:srgbClr val="10746A"/>
              </a:solidFill>
              <a:prstDash val="solid"/>
              <a:miter lim="800000"/>
              <a:headEnd type="none" w="sm" len="sm"/>
              <a:tailEnd type="none" w="sm" len="sm"/>
            </a:ln>
          </p:spPr>
        </p:cxnSp>
        <p:sp>
          <p:nvSpPr>
            <p:cNvPr id="92" name="Google Shape;92;p14"/>
            <p:cNvSpPr txBox="1"/>
            <p:nvPr/>
          </p:nvSpPr>
          <p:spPr>
            <a:xfrm>
              <a:off x="1985262" y="3500872"/>
              <a:ext cx="3594600" cy="10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0" i="0" u="none" strike="noStrike" cap="none">
                  <a:solidFill>
                    <a:srgbClr val="10746A"/>
                  </a:solidFill>
                  <a:latin typeface="Arial"/>
                  <a:ea typeface="Arial"/>
                  <a:cs typeface="Arial"/>
                  <a:sym typeface="Arial"/>
                </a:rPr>
                <a:t>Insert text Insert Text</a:t>
              </a:r>
              <a:endParaRPr/>
            </a:p>
            <a:p>
              <a:pPr marL="0" marR="0" lvl="0" indent="0" algn="ctr" rtl="0">
                <a:spcBef>
                  <a:spcPts val="0"/>
                </a:spcBef>
                <a:spcAft>
                  <a:spcPts val="0"/>
                </a:spcAft>
                <a:buNone/>
              </a:pPr>
              <a:r>
                <a:rPr lang="en" sz="1400" b="0" i="0" u="none" strike="noStrike" cap="none">
                  <a:solidFill>
                    <a:srgbClr val="10746A"/>
                  </a:solidFill>
                  <a:latin typeface="Arial"/>
                  <a:ea typeface="Arial"/>
                  <a:cs typeface="Arial"/>
                  <a:sym typeface="Arial"/>
                </a:rPr>
                <a:t>Insert text Insert Text</a:t>
              </a:r>
              <a:endParaRPr/>
            </a:p>
          </p:txBody>
        </p:sp>
      </p:grpSp>
      <p:grpSp>
        <p:nvGrpSpPr>
          <p:cNvPr id="93" name="Google Shape;93;p14"/>
          <p:cNvGrpSpPr/>
          <p:nvPr/>
        </p:nvGrpSpPr>
        <p:grpSpPr>
          <a:xfrm>
            <a:off x="1800897" y="2785602"/>
            <a:ext cx="2268193" cy="1420427"/>
            <a:chOff x="1985262" y="1786188"/>
            <a:chExt cx="3594600" cy="2714884"/>
          </a:xfrm>
        </p:grpSpPr>
        <p:sp>
          <p:nvSpPr>
            <p:cNvPr id="94" name="Google Shape;94;p14"/>
            <p:cNvSpPr txBox="1"/>
            <p:nvPr/>
          </p:nvSpPr>
          <p:spPr>
            <a:xfrm>
              <a:off x="2401825" y="1786188"/>
              <a:ext cx="2677800" cy="147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4400" b="1" i="0" u="none" strike="noStrike" cap="none">
                  <a:solidFill>
                    <a:srgbClr val="F18500"/>
                  </a:solidFill>
                  <a:latin typeface="Arial"/>
                  <a:ea typeface="Arial"/>
                  <a:cs typeface="Arial"/>
                  <a:sym typeface="Arial"/>
                </a:rPr>
                <a:t>19%</a:t>
              </a:r>
              <a:endParaRPr/>
            </a:p>
          </p:txBody>
        </p:sp>
        <p:cxnSp>
          <p:nvCxnSpPr>
            <p:cNvPr id="95" name="Google Shape;95;p14"/>
            <p:cNvCxnSpPr/>
            <p:nvPr/>
          </p:nvCxnSpPr>
          <p:spPr>
            <a:xfrm rot="10800000" flipH="1">
              <a:off x="2114979" y="3256992"/>
              <a:ext cx="3407700" cy="10200"/>
            </a:xfrm>
            <a:prstGeom prst="straightConnector1">
              <a:avLst/>
            </a:prstGeom>
            <a:noFill/>
            <a:ln w="28575" cap="flat" cmpd="sng">
              <a:solidFill>
                <a:srgbClr val="F18500"/>
              </a:solidFill>
              <a:prstDash val="solid"/>
              <a:miter lim="800000"/>
              <a:headEnd type="none" w="sm" len="sm"/>
              <a:tailEnd type="none" w="sm" len="sm"/>
            </a:ln>
          </p:spPr>
        </p:cxnSp>
        <p:sp>
          <p:nvSpPr>
            <p:cNvPr id="96" name="Google Shape;96;p14"/>
            <p:cNvSpPr txBox="1"/>
            <p:nvPr/>
          </p:nvSpPr>
          <p:spPr>
            <a:xfrm>
              <a:off x="1985262" y="3500872"/>
              <a:ext cx="3594600" cy="10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0" i="0" u="none" strike="noStrike" cap="none">
                  <a:solidFill>
                    <a:srgbClr val="F18500"/>
                  </a:solidFill>
                  <a:latin typeface="Arial"/>
                  <a:ea typeface="Arial"/>
                  <a:cs typeface="Arial"/>
                  <a:sym typeface="Arial"/>
                </a:rPr>
                <a:t>Insert text Insert Text</a:t>
              </a:r>
              <a:endParaRPr/>
            </a:p>
            <a:p>
              <a:pPr marL="0" marR="0" lvl="0" indent="0" algn="ctr" rtl="0">
                <a:spcBef>
                  <a:spcPts val="0"/>
                </a:spcBef>
                <a:spcAft>
                  <a:spcPts val="0"/>
                </a:spcAft>
                <a:buNone/>
              </a:pPr>
              <a:r>
                <a:rPr lang="en" sz="1400" b="0" i="0" u="none" strike="noStrike" cap="none">
                  <a:solidFill>
                    <a:srgbClr val="F18500"/>
                  </a:solidFill>
                  <a:latin typeface="Arial"/>
                  <a:ea typeface="Arial"/>
                  <a:cs typeface="Arial"/>
                  <a:sym typeface="Arial"/>
                </a:rPr>
                <a:t>Insert text Insert Text</a:t>
              </a:r>
              <a:endParaRPr/>
            </a:p>
          </p:txBody>
        </p:sp>
      </p:grpSp>
      <p:grpSp>
        <p:nvGrpSpPr>
          <p:cNvPr id="97" name="Google Shape;97;p14"/>
          <p:cNvGrpSpPr/>
          <p:nvPr/>
        </p:nvGrpSpPr>
        <p:grpSpPr>
          <a:xfrm>
            <a:off x="4949658" y="2785602"/>
            <a:ext cx="2289401" cy="1420427"/>
            <a:chOff x="1985262" y="1786188"/>
            <a:chExt cx="3594600" cy="2714884"/>
          </a:xfrm>
        </p:grpSpPr>
        <p:sp>
          <p:nvSpPr>
            <p:cNvPr id="98" name="Google Shape;98;p14"/>
            <p:cNvSpPr txBox="1"/>
            <p:nvPr/>
          </p:nvSpPr>
          <p:spPr>
            <a:xfrm>
              <a:off x="2401825" y="1786188"/>
              <a:ext cx="2677800" cy="147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4400" b="1" i="0" u="none" strike="noStrike" cap="none">
                  <a:solidFill>
                    <a:srgbClr val="73B82B"/>
                  </a:solidFill>
                  <a:latin typeface="Arial"/>
                  <a:ea typeface="Arial"/>
                  <a:cs typeface="Arial"/>
                  <a:sym typeface="Arial"/>
                </a:rPr>
                <a:t>19%</a:t>
              </a:r>
              <a:endParaRPr/>
            </a:p>
          </p:txBody>
        </p:sp>
        <p:cxnSp>
          <p:nvCxnSpPr>
            <p:cNvPr id="99" name="Google Shape;99;p14"/>
            <p:cNvCxnSpPr/>
            <p:nvPr/>
          </p:nvCxnSpPr>
          <p:spPr>
            <a:xfrm rot="10800000" flipH="1">
              <a:off x="2114979" y="3272058"/>
              <a:ext cx="3407700" cy="10200"/>
            </a:xfrm>
            <a:prstGeom prst="straightConnector1">
              <a:avLst/>
            </a:prstGeom>
            <a:noFill/>
            <a:ln w="28575" cap="flat" cmpd="sng">
              <a:solidFill>
                <a:srgbClr val="73B82B"/>
              </a:solidFill>
              <a:prstDash val="solid"/>
              <a:miter lim="800000"/>
              <a:headEnd type="none" w="sm" len="sm"/>
              <a:tailEnd type="none" w="sm" len="sm"/>
            </a:ln>
          </p:spPr>
        </p:cxnSp>
        <p:sp>
          <p:nvSpPr>
            <p:cNvPr id="100" name="Google Shape;100;p14"/>
            <p:cNvSpPr txBox="1"/>
            <p:nvPr/>
          </p:nvSpPr>
          <p:spPr>
            <a:xfrm>
              <a:off x="1985262" y="3500872"/>
              <a:ext cx="3594600" cy="10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0" i="0" u="none" strike="noStrike" cap="none">
                  <a:solidFill>
                    <a:srgbClr val="73B82B"/>
                  </a:solidFill>
                  <a:latin typeface="Arial"/>
                  <a:ea typeface="Arial"/>
                  <a:cs typeface="Arial"/>
                  <a:sym typeface="Arial"/>
                </a:rPr>
                <a:t>Insert text Insert Text</a:t>
              </a:r>
              <a:endParaRPr/>
            </a:p>
            <a:p>
              <a:pPr marL="0" marR="0" lvl="0" indent="0" algn="ctr" rtl="0">
                <a:spcBef>
                  <a:spcPts val="0"/>
                </a:spcBef>
                <a:spcAft>
                  <a:spcPts val="0"/>
                </a:spcAft>
                <a:buNone/>
              </a:pPr>
              <a:r>
                <a:rPr lang="en" sz="1400" b="0" i="0" u="none" strike="noStrike" cap="none">
                  <a:solidFill>
                    <a:srgbClr val="73B82B"/>
                  </a:solidFill>
                  <a:latin typeface="Arial"/>
                  <a:ea typeface="Arial"/>
                  <a:cs typeface="Arial"/>
                  <a:sym typeface="Arial"/>
                </a:rPr>
                <a:t>Insert text Insert Text</a:t>
              </a:r>
              <a:endParaRPr/>
            </a:p>
          </p:txBody>
        </p:sp>
      </p:grpSp>
      <p:sp>
        <p:nvSpPr>
          <p:cNvPr id="101" name="Google Shape;101;p14"/>
          <p:cNvSpPr txBox="1">
            <a:spLocks noGrp="1"/>
          </p:cNvSpPr>
          <p:nvPr>
            <p:ph type="body" idx="1"/>
          </p:nvPr>
        </p:nvSpPr>
        <p:spPr>
          <a:xfrm>
            <a:off x="186596" y="211096"/>
            <a:ext cx="8672100" cy="1171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Content slide 3">
  <p:cSld name="2_Content slide 3">
    <p:spTree>
      <p:nvGrpSpPr>
        <p:cNvPr id="1" name="Shape 102"/>
        <p:cNvGrpSpPr/>
        <p:nvPr/>
      </p:nvGrpSpPr>
      <p:grpSpPr>
        <a:xfrm>
          <a:off x="0" y="0"/>
          <a:ext cx="0" cy="0"/>
          <a:chOff x="0" y="0"/>
          <a:chExt cx="0" cy="0"/>
        </a:xfrm>
      </p:grpSpPr>
      <p:pic>
        <p:nvPicPr>
          <p:cNvPr id="103" name="Google Shape;103;p15"/>
          <p:cNvPicPr preferRelativeResize="0"/>
          <p:nvPr/>
        </p:nvPicPr>
        <p:blipFill rotWithShape="1">
          <a:blip r:embed="rId2">
            <a:alphaModFix/>
          </a:blip>
          <a:srcRect/>
          <a:stretch/>
        </p:blipFill>
        <p:spPr>
          <a:xfrm>
            <a:off x="2925649" y="1218723"/>
            <a:ext cx="4923900" cy="3149100"/>
          </a:xfrm>
          <a:prstGeom prst="rect">
            <a:avLst/>
          </a:prstGeom>
          <a:noFill/>
          <a:ln>
            <a:noFill/>
          </a:ln>
        </p:spPr>
      </p:pic>
      <p:sp>
        <p:nvSpPr>
          <p:cNvPr id="104" name="Google Shape;104;p15"/>
          <p:cNvSpPr txBox="1">
            <a:spLocks noGrp="1"/>
          </p:cNvSpPr>
          <p:nvPr>
            <p:ph type="body" idx="1"/>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5" name="Google Shape;105;p15"/>
          <p:cNvSpPr txBox="1">
            <a:spLocks noGrp="1"/>
          </p:cNvSpPr>
          <p:nvPr>
            <p:ph type="body" idx="2"/>
          </p:nvPr>
        </p:nvSpPr>
        <p:spPr>
          <a:xfrm>
            <a:off x="186597" y="1311275"/>
            <a:ext cx="22965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Content slide 3">
  <p:cSld name="3_Content slide 3">
    <p:spTree>
      <p:nvGrpSpPr>
        <p:cNvPr id="1" name="Shape 106"/>
        <p:cNvGrpSpPr/>
        <p:nvPr/>
      </p:nvGrpSpPr>
      <p:grpSpPr>
        <a:xfrm>
          <a:off x="0" y="0"/>
          <a:ext cx="0" cy="0"/>
          <a:chOff x="0" y="0"/>
          <a:chExt cx="0" cy="0"/>
        </a:xfrm>
      </p:grpSpPr>
      <p:pic>
        <p:nvPicPr>
          <p:cNvPr id="107" name="Google Shape;107;p16"/>
          <p:cNvPicPr preferRelativeResize="0"/>
          <p:nvPr/>
        </p:nvPicPr>
        <p:blipFill rotWithShape="1">
          <a:blip r:embed="rId2">
            <a:alphaModFix/>
          </a:blip>
          <a:srcRect/>
          <a:stretch/>
        </p:blipFill>
        <p:spPr>
          <a:xfrm>
            <a:off x="3380198" y="1259540"/>
            <a:ext cx="5003400" cy="3295800"/>
          </a:xfrm>
          <a:prstGeom prst="rect">
            <a:avLst/>
          </a:prstGeom>
          <a:noFill/>
          <a:ln>
            <a:noFill/>
          </a:ln>
        </p:spPr>
      </p:pic>
      <p:sp>
        <p:nvSpPr>
          <p:cNvPr id="108" name="Google Shape;108;p16"/>
          <p:cNvSpPr txBox="1">
            <a:spLocks noGrp="1"/>
          </p:cNvSpPr>
          <p:nvPr>
            <p:ph type="body" idx="1"/>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6"/>
          <p:cNvSpPr txBox="1">
            <a:spLocks noGrp="1"/>
          </p:cNvSpPr>
          <p:nvPr>
            <p:ph type="body" idx="2"/>
          </p:nvPr>
        </p:nvSpPr>
        <p:spPr>
          <a:xfrm>
            <a:off x="186597" y="1311275"/>
            <a:ext cx="22965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Content slide 3">
  <p:cSld name="4_Content slide 3">
    <p:spTree>
      <p:nvGrpSpPr>
        <p:cNvPr id="1" name="Shape 110"/>
        <p:cNvGrpSpPr/>
        <p:nvPr/>
      </p:nvGrpSpPr>
      <p:grpSpPr>
        <a:xfrm>
          <a:off x="0" y="0"/>
          <a:ext cx="0" cy="0"/>
          <a:chOff x="0" y="0"/>
          <a:chExt cx="0" cy="0"/>
        </a:xfrm>
      </p:grpSpPr>
      <p:pic>
        <p:nvPicPr>
          <p:cNvPr id="111" name="Google Shape;111;p17"/>
          <p:cNvPicPr preferRelativeResize="0"/>
          <p:nvPr/>
        </p:nvPicPr>
        <p:blipFill rotWithShape="1">
          <a:blip r:embed="rId2">
            <a:alphaModFix/>
          </a:blip>
          <a:srcRect/>
          <a:stretch/>
        </p:blipFill>
        <p:spPr>
          <a:xfrm>
            <a:off x="2586555" y="1209354"/>
            <a:ext cx="5805000" cy="3027600"/>
          </a:xfrm>
          <a:prstGeom prst="rect">
            <a:avLst/>
          </a:prstGeom>
          <a:noFill/>
          <a:ln>
            <a:noFill/>
          </a:ln>
        </p:spPr>
      </p:pic>
      <p:sp>
        <p:nvSpPr>
          <p:cNvPr id="112" name="Google Shape;112;p17"/>
          <p:cNvSpPr txBox="1">
            <a:spLocks noGrp="1"/>
          </p:cNvSpPr>
          <p:nvPr>
            <p:ph type="body" idx="1"/>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7"/>
          <p:cNvSpPr txBox="1">
            <a:spLocks noGrp="1"/>
          </p:cNvSpPr>
          <p:nvPr>
            <p:ph type="body" idx="2"/>
          </p:nvPr>
        </p:nvSpPr>
        <p:spPr>
          <a:xfrm>
            <a:off x="186597" y="1311275"/>
            <a:ext cx="22965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Content slide 3">
  <p:cSld name="5_Content slide 3">
    <p:spTree>
      <p:nvGrpSpPr>
        <p:cNvPr id="1" name="Shape 114"/>
        <p:cNvGrpSpPr/>
        <p:nvPr/>
      </p:nvGrpSpPr>
      <p:grpSpPr>
        <a:xfrm>
          <a:off x="0" y="0"/>
          <a:ext cx="0" cy="0"/>
          <a:chOff x="0" y="0"/>
          <a:chExt cx="0" cy="0"/>
        </a:xfrm>
      </p:grpSpPr>
      <p:graphicFrame>
        <p:nvGraphicFramePr>
          <p:cNvPr id="115" name="Google Shape;115;p18"/>
          <p:cNvGraphicFramePr/>
          <p:nvPr/>
        </p:nvGraphicFramePr>
        <p:xfrm>
          <a:off x="287338" y="1689652"/>
          <a:ext cx="3000000" cy="3000000"/>
        </p:xfrm>
        <a:graphic>
          <a:graphicData uri="http://schemas.openxmlformats.org/drawingml/2006/table">
            <a:tbl>
              <a:tblPr firstRow="1" bandRow="1">
                <a:noFill/>
                <a:tableStyleId>{20534C53-E417-4956-A5D7-7E6A9A512845}</a:tableStyleId>
              </a:tblPr>
              <a:tblGrid>
                <a:gridCol w="1189525">
                  <a:extLst>
                    <a:ext uri="{9D8B030D-6E8A-4147-A177-3AD203B41FA5}">
                      <a16:colId xmlns:a16="http://schemas.microsoft.com/office/drawing/2014/main" val="20000"/>
                    </a:ext>
                  </a:extLst>
                </a:gridCol>
                <a:gridCol w="1189525">
                  <a:extLst>
                    <a:ext uri="{9D8B030D-6E8A-4147-A177-3AD203B41FA5}">
                      <a16:colId xmlns:a16="http://schemas.microsoft.com/office/drawing/2014/main" val="20001"/>
                    </a:ext>
                  </a:extLst>
                </a:gridCol>
                <a:gridCol w="1189525">
                  <a:extLst>
                    <a:ext uri="{9D8B030D-6E8A-4147-A177-3AD203B41FA5}">
                      <a16:colId xmlns:a16="http://schemas.microsoft.com/office/drawing/2014/main" val="20002"/>
                    </a:ext>
                  </a:extLst>
                </a:gridCol>
                <a:gridCol w="1189525">
                  <a:extLst>
                    <a:ext uri="{9D8B030D-6E8A-4147-A177-3AD203B41FA5}">
                      <a16:colId xmlns:a16="http://schemas.microsoft.com/office/drawing/2014/main" val="20003"/>
                    </a:ext>
                  </a:extLst>
                </a:gridCol>
                <a:gridCol w="1189525">
                  <a:extLst>
                    <a:ext uri="{9D8B030D-6E8A-4147-A177-3AD203B41FA5}">
                      <a16:colId xmlns:a16="http://schemas.microsoft.com/office/drawing/2014/main" val="20004"/>
                    </a:ext>
                  </a:extLst>
                </a:gridCol>
                <a:gridCol w="1189525">
                  <a:extLst>
                    <a:ext uri="{9D8B030D-6E8A-4147-A177-3AD203B41FA5}">
                      <a16:colId xmlns:a16="http://schemas.microsoft.com/office/drawing/2014/main" val="20005"/>
                    </a:ext>
                  </a:extLst>
                </a:gridCol>
              </a:tblGrid>
              <a:tr h="276575">
                <a:tc>
                  <a:txBody>
                    <a:bodyPr/>
                    <a:lstStyle/>
                    <a:p>
                      <a:pPr marL="0" marR="0" lvl="0" indent="0" algn="ctr" rtl="0">
                        <a:spcBef>
                          <a:spcPts val="0"/>
                        </a:spcBef>
                        <a:spcAft>
                          <a:spcPts val="0"/>
                        </a:spcAft>
                        <a:buNone/>
                      </a:pPr>
                      <a:r>
                        <a:rPr lang="en" sz="800" b="0" i="0" u="none" strike="noStrike" cap="none">
                          <a:latin typeface="Arial"/>
                          <a:ea typeface="Arial"/>
                          <a:cs typeface="Arial"/>
                          <a:sym typeface="Arial"/>
                        </a:rPr>
                        <a:t>XXXXXXXXXXXXX</a:t>
                      </a:r>
                      <a:endParaRPr/>
                    </a:p>
                  </a:txBody>
                  <a:tcPr marL="32700" marR="32700" marT="49050" marB="49050" anchor="ctr">
                    <a:lnL w="12700" cap="flat" cmpd="sng">
                      <a:solidFill>
                        <a:srgbClr val="1C3D74"/>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rgbClr val="1C3D74"/>
                    </a:solidFill>
                  </a:tcPr>
                </a:tc>
                <a:tc>
                  <a:txBody>
                    <a:bodyPr/>
                    <a:lstStyle/>
                    <a:p>
                      <a:pPr marL="0" marR="0" lvl="0" indent="0" algn="ctr"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XXXXXXXXXXXX</a:t>
                      </a:r>
                      <a:endParaRPr sz="800" u="none" strike="noStrike" cap="none">
                        <a:latin typeface="Arial"/>
                        <a:ea typeface="Arial"/>
                        <a:cs typeface="Arial"/>
                        <a:sym typeface="Arial"/>
                      </a:endParaRPr>
                    </a:p>
                  </a:txBody>
                  <a:tcPr marL="32700" marR="32700" marT="49050" marB="4905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rgbClr val="1C3D74"/>
                    </a:solidFill>
                  </a:tcPr>
                </a:tc>
                <a:tc>
                  <a:txBody>
                    <a:bodyPr/>
                    <a:lstStyle/>
                    <a:p>
                      <a:pPr marL="0" marR="0" lvl="0" indent="0" algn="ctr"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XXXXXXXXXXXXX</a:t>
                      </a:r>
                      <a:endParaRPr sz="800" b="1" i="0" u="none" strike="noStrike" cap="none">
                        <a:solidFill>
                          <a:srgbClr val="FFFFFF"/>
                        </a:solidFill>
                        <a:latin typeface="Arial"/>
                        <a:ea typeface="Arial"/>
                        <a:cs typeface="Arial"/>
                        <a:sym typeface="Arial"/>
                      </a:endParaRPr>
                    </a:p>
                  </a:txBody>
                  <a:tcPr marL="32700" marR="32700" marT="49050" marB="4905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rgbClr val="1C3D74"/>
                    </a:solidFill>
                  </a:tcPr>
                </a:tc>
                <a:tc>
                  <a:txBody>
                    <a:bodyPr/>
                    <a:lstStyle/>
                    <a:p>
                      <a:pPr marL="0" marR="0" lvl="0" indent="0" algn="ctr"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XXXXXXXXXXXXX</a:t>
                      </a:r>
                      <a:endParaRPr sz="800" b="1" i="0" u="none" strike="noStrike" cap="none">
                        <a:solidFill>
                          <a:srgbClr val="FFFFFF"/>
                        </a:solidFill>
                        <a:latin typeface="Arial"/>
                        <a:ea typeface="Arial"/>
                        <a:cs typeface="Arial"/>
                        <a:sym typeface="Arial"/>
                      </a:endParaRPr>
                    </a:p>
                  </a:txBody>
                  <a:tcPr marL="32700" marR="32700" marT="49050" marB="4905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rgbClr val="1C3D74"/>
                    </a:solidFill>
                  </a:tcPr>
                </a:tc>
                <a:tc>
                  <a:txBody>
                    <a:bodyPr/>
                    <a:lstStyle/>
                    <a:p>
                      <a:pPr marL="0" marR="0" lvl="0" indent="0" algn="ctr"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XXXXXXXXXXXXX</a:t>
                      </a:r>
                      <a:endParaRPr sz="800" b="1" i="0" u="none" strike="noStrike" cap="none">
                        <a:solidFill>
                          <a:srgbClr val="FFFFFF"/>
                        </a:solidFill>
                        <a:latin typeface="Arial"/>
                        <a:ea typeface="Arial"/>
                        <a:cs typeface="Arial"/>
                        <a:sym typeface="Arial"/>
                      </a:endParaRPr>
                    </a:p>
                  </a:txBody>
                  <a:tcPr marL="32700" marR="32700" marT="49050" marB="4905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rgbClr val="1C3D74"/>
                    </a:solidFill>
                  </a:tcPr>
                </a:tc>
                <a:tc>
                  <a:txBody>
                    <a:bodyPr/>
                    <a:lstStyle/>
                    <a:p>
                      <a:pPr marL="0" marR="0" lvl="0" indent="0" algn="ctr"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XXXXXXXXXXXXX</a:t>
                      </a:r>
                      <a:endParaRPr sz="800" b="1" i="0" u="none" strike="noStrike" cap="none">
                        <a:solidFill>
                          <a:srgbClr val="FFFFFF"/>
                        </a:solidFill>
                        <a:latin typeface="Arial"/>
                        <a:ea typeface="Arial"/>
                        <a:cs typeface="Arial"/>
                        <a:sym typeface="Arial"/>
                      </a:endParaRPr>
                    </a:p>
                  </a:txBody>
                  <a:tcPr marL="32700" marR="32700" marT="49050" marB="49050" anchor="ctr">
                    <a:lnL w="12700" cap="flat" cmpd="sng">
                      <a:solidFill>
                        <a:schemeClr val="lt1"/>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rgbClr val="1C3D74"/>
                    </a:solidFill>
                  </a:tcPr>
                </a:tc>
                <a:extLst>
                  <a:ext uri="{0D108BD9-81ED-4DB2-BD59-A6C34878D82A}">
                    <a16:rowId xmlns:a16="http://schemas.microsoft.com/office/drawing/2014/main" val="10000"/>
                  </a:ext>
                </a:extLst>
              </a:tr>
              <a:tr h="276575">
                <a:tc>
                  <a:txBody>
                    <a:bodyPr/>
                    <a:lstStyle/>
                    <a:p>
                      <a:pPr marL="0" marR="0" lvl="0" indent="0" algn="ctr" rtl="0">
                        <a:spcBef>
                          <a:spcPts val="0"/>
                        </a:spcBef>
                        <a:spcAft>
                          <a:spcPts val="0"/>
                        </a:spcAft>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001B71"/>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001B7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6575">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001B71"/>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001B71"/>
                      </a:solidFill>
                      <a:prstDash val="solid"/>
                      <a:round/>
                      <a:headEnd type="none" w="sm" len="sm"/>
                      <a:tailEnd type="none" w="sm" len="sm"/>
                    </a:lnT>
                    <a:lnB w="12700" cap="flat" cmpd="sng">
                      <a:solidFill>
                        <a:srgbClr val="001B7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6575">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001B71"/>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001B71"/>
                      </a:solidFill>
                      <a:prstDash val="solid"/>
                      <a:round/>
                      <a:headEnd type="none" w="sm" len="sm"/>
                      <a:tailEnd type="none" w="sm" len="sm"/>
                    </a:lnT>
                    <a:lnB w="12700" cap="flat" cmpd="sng">
                      <a:solidFill>
                        <a:srgbClr val="001B7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1C3D74"/>
                      </a:solidFill>
                      <a:prstDash val="solid"/>
                      <a:round/>
                      <a:headEnd type="none" w="sm" len="sm"/>
                      <a:tailEnd type="none" w="sm" len="sm"/>
                    </a:lnL>
                    <a:lnR w="12700" cap="flat" cmpd="sng">
                      <a:solidFill>
                        <a:srgbClr val="1C3D74"/>
                      </a:solidFill>
                      <a:prstDash val="solid"/>
                      <a:round/>
                      <a:headEnd type="none" w="sm" len="sm"/>
                      <a:tailEnd type="none" w="sm" len="sm"/>
                    </a:lnR>
                    <a:lnT w="12700" cap="flat" cmpd="sng">
                      <a:solidFill>
                        <a:srgbClr val="1C3D74"/>
                      </a:solidFill>
                      <a:prstDash val="solid"/>
                      <a:round/>
                      <a:headEnd type="none" w="sm" len="sm"/>
                      <a:tailEnd type="none" w="sm" len="sm"/>
                    </a:lnT>
                    <a:lnB w="12700" cap="flat" cmpd="sng">
                      <a:solidFill>
                        <a:srgbClr val="1C3D74"/>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116" name="Google Shape;116;p18"/>
          <p:cNvGraphicFramePr/>
          <p:nvPr/>
        </p:nvGraphicFramePr>
        <p:xfrm>
          <a:off x="287338" y="3153802"/>
          <a:ext cx="3000000" cy="3000000"/>
        </p:xfrm>
        <a:graphic>
          <a:graphicData uri="http://schemas.openxmlformats.org/drawingml/2006/table">
            <a:tbl>
              <a:tblPr firstRow="1" bandRow="1">
                <a:noFill/>
                <a:tableStyleId>{20534C53-E417-4956-A5D7-7E6A9A512845}</a:tableStyleId>
              </a:tblPr>
              <a:tblGrid>
                <a:gridCol w="1189525">
                  <a:extLst>
                    <a:ext uri="{9D8B030D-6E8A-4147-A177-3AD203B41FA5}">
                      <a16:colId xmlns:a16="http://schemas.microsoft.com/office/drawing/2014/main" val="20000"/>
                    </a:ext>
                  </a:extLst>
                </a:gridCol>
                <a:gridCol w="1189525">
                  <a:extLst>
                    <a:ext uri="{9D8B030D-6E8A-4147-A177-3AD203B41FA5}">
                      <a16:colId xmlns:a16="http://schemas.microsoft.com/office/drawing/2014/main" val="20001"/>
                    </a:ext>
                  </a:extLst>
                </a:gridCol>
                <a:gridCol w="1189525">
                  <a:extLst>
                    <a:ext uri="{9D8B030D-6E8A-4147-A177-3AD203B41FA5}">
                      <a16:colId xmlns:a16="http://schemas.microsoft.com/office/drawing/2014/main" val="20002"/>
                    </a:ext>
                  </a:extLst>
                </a:gridCol>
                <a:gridCol w="1189525">
                  <a:extLst>
                    <a:ext uri="{9D8B030D-6E8A-4147-A177-3AD203B41FA5}">
                      <a16:colId xmlns:a16="http://schemas.microsoft.com/office/drawing/2014/main" val="20003"/>
                    </a:ext>
                  </a:extLst>
                </a:gridCol>
                <a:gridCol w="1189525">
                  <a:extLst>
                    <a:ext uri="{9D8B030D-6E8A-4147-A177-3AD203B41FA5}">
                      <a16:colId xmlns:a16="http://schemas.microsoft.com/office/drawing/2014/main" val="20004"/>
                    </a:ext>
                  </a:extLst>
                </a:gridCol>
                <a:gridCol w="1189525">
                  <a:extLst>
                    <a:ext uri="{9D8B030D-6E8A-4147-A177-3AD203B41FA5}">
                      <a16:colId xmlns:a16="http://schemas.microsoft.com/office/drawing/2014/main" val="20005"/>
                    </a:ext>
                  </a:extLst>
                </a:gridCol>
              </a:tblGrid>
              <a:tr h="276575">
                <a:tc>
                  <a:txBody>
                    <a:bodyPr/>
                    <a:lstStyle/>
                    <a:p>
                      <a:pPr marL="0" marR="0" lvl="0" indent="0" algn="ctr" rtl="0">
                        <a:spcBef>
                          <a:spcPts val="0"/>
                        </a:spcBef>
                        <a:spcAft>
                          <a:spcPts val="0"/>
                        </a:spcAft>
                        <a:buNone/>
                      </a:pPr>
                      <a:r>
                        <a:rPr lang="en" sz="800" b="0" i="0" u="none" strike="noStrike" cap="none">
                          <a:latin typeface="Arial"/>
                          <a:ea typeface="Arial"/>
                          <a:cs typeface="Arial"/>
                          <a:sym typeface="Arial"/>
                        </a:rPr>
                        <a:t>XXXXXXXXXXXXX</a:t>
                      </a:r>
                      <a:endParaRPr/>
                    </a:p>
                  </a:txBody>
                  <a:tcPr marL="32700" marR="32700" marT="49050" marB="49050" anchor="ctr">
                    <a:lnL w="12700" cap="flat" cmpd="sng">
                      <a:solidFill>
                        <a:srgbClr val="2DB8C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rgbClr val="2DB8C5"/>
                    </a:solidFill>
                  </a:tcPr>
                </a:tc>
                <a:tc>
                  <a:txBody>
                    <a:bodyPr/>
                    <a:lstStyle/>
                    <a:p>
                      <a:pPr marL="0" marR="0" lvl="0" indent="0" algn="ctr"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XXXXXXXXXXXX</a:t>
                      </a:r>
                      <a:endParaRPr sz="800" u="none" strike="noStrike" cap="none">
                        <a:latin typeface="Arial"/>
                        <a:ea typeface="Arial"/>
                        <a:cs typeface="Arial"/>
                        <a:sym typeface="Arial"/>
                      </a:endParaRPr>
                    </a:p>
                  </a:txBody>
                  <a:tcPr marL="32700" marR="32700" marT="49050" marB="4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rgbClr val="2DB8C5"/>
                    </a:solidFill>
                  </a:tcPr>
                </a:tc>
                <a:tc>
                  <a:txBody>
                    <a:bodyPr/>
                    <a:lstStyle/>
                    <a:p>
                      <a:pPr marL="0" marR="0" lvl="0" indent="0" algn="ctr"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XXXXXXXXXXXXX</a:t>
                      </a:r>
                      <a:endParaRPr sz="800" b="1" i="0" u="none" strike="noStrike" cap="none">
                        <a:solidFill>
                          <a:srgbClr val="FFFFFF"/>
                        </a:solidFill>
                        <a:latin typeface="Arial"/>
                        <a:ea typeface="Arial"/>
                        <a:cs typeface="Arial"/>
                        <a:sym typeface="Arial"/>
                      </a:endParaRPr>
                    </a:p>
                  </a:txBody>
                  <a:tcPr marL="32700" marR="32700" marT="49050" marB="4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rgbClr val="2DB8C5"/>
                    </a:solidFill>
                  </a:tcPr>
                </a:tc>
                <a:tc>
                  <a:txBody>
                    <a:bodyPr/>
                    <a:lstStyle/>
                    <a:p>
                      <a:pPr marL="0" marR="0" lvl="0" indent="0" algn="ctr"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XXXXXXXXXXXXX</a:t>
                      </a:r>
                      <a:endParaRPr sz="800" b="1" i="0" u="none" strike="noStrike" cap="none">
                        <a:solidFill>
                          <a:srgbClr val="FFFFFF"/>
                        </a:solidFill>
                        <a:latin typeface="Arial"/>
                        <a:ea typeface="Arial"/>
                        <a:cs typeface="Arial"/>
                        <a:sym typeface="Arial"/>
                      </a:endParaRPr>
                    </a:p>
                  </a:txBody>
                  <a:tcPr marL="32700" marR="32700" marT="49050" marB="4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rgbClr val="2DB8C5"/>
                    </a:solidFill>
                  </a:tcPr>
                </a:tc>
                <a:tc>
                  <a:txBody>
                    <a:bodyPr/>
                    <a:lstStyle/>
                    <a:p>
                      <a:pPr marL="0" marR="0" lvl="0" indent="0" algn="ctr"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XXXXXXXXXXXXX</a:t>
                      </a:r>
                      <a:endParaRPr sz="800" b="1" i="0" u="none" strike="noStrike" cap="none">
                        <a:solidFill>
                          <a:srgbClr val="FFFFFF"/>
                        </a:solidFill>
                        <a:latin typeface="Arial"/>
                        <a:ea typeface="Arial"/>
                        <a:cs typeface="Arial"/>
                        <a:sym typeface="Arial"/>
                      </a:endParaRPr>
                    </a:p>
                  </a:txBody>
                  <a:tcPr marL="32700" marR="32700" marT="49050" marB="4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rgbClr val="2DB8C5"/>
                    </a:solidFill>
                  </a:tcPr>
                </a:tc>
                <a:tc>
                  <a:txBody>
                    <a:bodyPr/>
                    <a:lstStyle/>
                    <a:p>
                      <a:pPr marL="0" marR="0" lvl="0" indent="0" algn="ctr"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XXXXXXXXXXXXX</a:t>
                      </a:r>
                      <a:endParaRPr sz="800" b="1" i="0" u="none" strike="noStrike" cap="none">
                        <a:solidFill>
                          <a:srgbClr val="FFFFFF"/>
                        </a:solidFill>
                        <a:latin typeface="Arial"/>
                        <a:ea typeface="Arial"/>
                        <a:cs typeface="Arial"/>
                        <a:sym typeface="Arial"/>
                      </a:endParaRPr>
                    </a:p>
                  </a:txBody>
                  <a:tcPr marL="32700" marR="32700" marT="49050" marB="49050" anchor="ctr">
                    <a:lnL w="9525" cap="flat" cmpd="sng">
                      <a:solidFill>
                        <a:srgbClr val="000000">
                          <a:alpha val="0"/>
                        </a:srgbClr>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rgbClr val="2DB8C5"/>
                    </a:solidFill>
                  </a:tcPr>
                </a:tc>
                <a:extLst>
                  <a:ext uri="{0D108BD9-81ED-4DB2-BD59-A6C34878D82A}">
                    <a16:rowId xmlns:a16="http://schemas.microsoft.com/office/drawing/2014/main" val="10000"/>
                  </a:ext>
                </a:extLst>
              </a:tr>
              <a:tr h="276575">
                <a:tc>
                  <a:txBody>
                    <a:bodyPr/>
                    <a:lstStyle/>
                    <a:p>
                      <a:pPr marL="0" marR="0" lvl="0" indent="0" algn="ctr" rtl="0">
                        <a:spcBef>
                          <a:spcPts val="0"/>
                        </a:spcBef>
                        <a:spcAft>
                          <a:spcPts val="0"/>
                        </a:spcAft>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6575">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6575">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800" b="0" i="0" u="none" strike="noStrike" cap="none">
                          <a:solidFill>
                            <a:schemeClr val="dk1"/>
                          </a:solidFill>
                          <a:latin typeface="Arial"/>
                          <a:ea typeface="Arial"/>
                          <a:cs typeface="Arial"/>
                          <a:sym typeface="Arial"/>
                        </a:rPr>
                        <a:t>xxxxxxxxxx</a:t>
                      </a:r>
                      <a:endParaRPr sz="800" b="0" i="0" u="none" strike="noStrike" cap="none">
                        <a:solidFill>
                          <a:schemeClr val="dk1"/>
                        </a:solidFill>
                        <a:latin typeface="Arial"/>
                        <a:ea typeface="Arial"/>
                        <a:cs typeface="Arial"/>
                        <a:sym typeface="Arial"/>
                      </a:endParaRPr>
                    </a:p>
                  </a:txBody>
                  <a:tcPr marL="32700" marR="32700" marT="49050" marB="49050" anchor="ctr">
                    <a:lnL w="12700" cap="flat" cmpd="sng">
                      <a:solidFill>
                        <a:srgbClr val="2DB8C5"/>
                      </a:solidFill>
                      <a:prstDash val="solid"/>
                      <a:round/>
                      <a:headEnd type="none" w="sm" len="sm"/>
                      <a:tailEnd type="none" w="sm" len="sm"/>
                    </a:lnL>
                    <a:lnR w="12700" cap="flat" cmpd="sng">
                      <a:solidFill>
                        <a:srgbClr val="2DB8C5"/>
                      </a:solidFill>
                      <a:prstDash val="solid"/>
                      <a:round/>
                      <a:headEnd type="none" w="sm" len="sm"/>
                      <a:tailEnd type="none" w="sm" len="sm"/>
                    </a:lnR>
                    <a:lnT w="12700" cap="flat" cmpd="sng">
                      <a:solidFill>
                        <a:srgbClr val="2DB8C5"/>
                      </a:solidFill>
                      <a:prstDash val="solid"/>
                      <a:round/>
                      <a:headEnd type="none" w="sm" len="sm"/>
                      <a:tailEnd type="none" w="sm" len="sm"/>
                    </a:lnT>
                    <a:lnB w="12700" cap="flat" cmpd="sng">
                      <a:solidFill>
                        <a:srgbClr val="2DB8C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117" name="Google Shape;117;p18"/>
          <p:cNvSpPr txBox="1">
            <a:spLocks noGrp="1"/>
          </p:cNvSpPr>
          <p:nvPr>
            <p:ph type="body" idx="1"/>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8" name="Google Shape;118;p18"/>
          <p:cNvSpPr txBox="1">
            <a:spLocks noGrp="1"/>
          </p:cNvSpPr>
          <p:nvPr>
            <p:ph type="body" idx="2"/>
          </p:nvPr>
        </p:nvSpPr>
        <p:spPr>
          <a:xfrm>
            <a:off x="186596" y="1311275"/>
            <a:ext cx="86721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9"/>
        <p:cNvGrpSpPr/>
        <p:nvPr/>
      </p:nvGrpSpPr>
      <p:grpSpPr>
        <a:xfrm>
          <a:off x="0" y="0"/>
          <a:ext cx="0" cy="0"/>
          <a:chOff x="0" y="0"/>
          <a:chExt cx="0" cy="0"/>
        </a:xfrm>
      </p:grpSpPr>
      <p:sp>
        <p:nvSpPr>
          <p:cNvPr id="120" name="Google Shape;120;p1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21" name="Google Shape;121;p1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text + image + caption">
  <p:cSld name="Content slide text + image + caption">
    <p:spTree>
      <p:nvGrpSpPr>
        <p:cNvPr id="1" name="Shape 12"/>
        <p:cNvGrpSpPr/>
        <p:nvPr/>
      </p:nvGrpSpPr>
      <p:grpSpPr>
        <a:xfrm>
          <a:off x="0" y="0"/>
          <a:ext cx="0" cy="0"/>
          <a:chOff x="0" y="0"/>
          <a:chExt cx="0" cy="0"/>
        </a:xfrm>
      </p:grpSpPr>
      <p:sp>
        <p:nvSpPr>
          <p:cNvPr id="13" name="Google Shape;13;p3"/>
          <p:cNvSpPr>
            <a:spLocks noGrp="1"/>
          </p:cNvSpPr>
          <p:nvPr>
            <p:ph type="pic" idx="2"/>
          </p:nvPr>
        </p:nvSpPr>
        <p:spPr>
          <a:xfrm>
            <a:off x="4679950" y="1311276"/>
            <a:ext cx="4186200" cy="2792100"/>
          </a:xfrm>
          <a:prstGeom prst="rect">
            <a:avLst/>
          </a:prstGeom>
          <a:solidFill>
            <a:srgbClr val="D8D8D8"/>
          </a:solidFill>
          <a:ln>
            <a:noFill/>
          </a:ln>
        </p:spPr>
      </p:sp>
      <p:sp>
        <p:nvSpPr>
          <p:cNvPr id="14" name="Google Shape;14;p3"/>
          <p:cNvSpPr txBox="1">
            <a:spLocks noGrp="1"/>
          </p:cNvSpPr>
          <p:nvPr>
            <p:ph type="body" idx="1"/>
          </p:nvPr>
        </p:nvSpPr>
        <p:spPr>
          <a:xfrm>
            <a:off x="4679950" y="4176072"/>
            <a:ext cx="41862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 name="Google Shape;15;p3"/>
          <p:cNvSpPr txBox="1">
            <a:spLocks noGrp="1"/>
          </p:cNvSpPr>
          <p:nvPr>
            <p:ph type="body" idx="3"/>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 name="Google Shape;16;p3"/>
          <p:cNvSpPr txBox="1">
            <a:spLocks noGrp="1"/>
          </p:cNvSpPr>
          <p:nvPr>
            <p:ph type="body" idx="4"/>
          </p:nvPr>
        </p:nvSpPr>
        <p:spPr>
          <a:xfrm>
            <a:off x="186596" y="1311275"/>
            <a:ext cx="43854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Content slide 3">
  <p:cSld name="1_Content slide 3">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 name="Google Shape;19;p4"/>
          <p:cNvSpPr txBox="1">
            <a:spLocks noGrp="1"/>
          </p:cNvSpPr>
          <p:nvPr>
            <p:ph type="body" idx="2"/>
          </p:nvPr>
        </p:nvSpPr>
        <p:spPr>
          <a:xfrm>
            <a:off x="186596" y="1311275"/>
            <a:ext cx="42774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 name="Google Shape;20;p4"/>
          <p:cNvSpPr txBox="1">
            <a:spLocks noGrp="1"/>
          </p:cNvSpPr>
          <p:nvPr>
            <p:ph type="body" idx="3"/>
          </p:nvPr>
        </p:nvSpPr>
        <p:spPr>
          <a:xfrm>
            <a:off x="4580865" y="1311275"/>
            <a:ext cx="42774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text + image + caption 3 ">
  <p:cSld name="Content slide text + image + caption 3 ">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6767512" y="2874141"/>
            <a:ext cx="2098800" cy="1240800"/>
          </a:xfrm>
          <a:prstGeom prst="rect">
            <a:avLst/>
          </a:prstGeom>
          <a:solidFill>
            <a:srgbClr val="D8D8D8"/>
          </a:solidFill>
          <a:ln>
            <a:noFill/>
          </a:ln>
        </p:spPr>
      </p:sp>
      <p:sp>
        <p:nvSpPr>
          <p:cNvPr id="23" name="Google Shape;23;p5"/>
          <p:cNvSpPr>
            <a:spLocks noGrp="1"/>
          </p:cNvSpPr>
          <p:nvPr>
            <p:ph type="pic" idx="3"/>
          </p:nvPr>
        </p:nvSpPr>
        <p:spPr>
          <a:xfrm>
            <a:off x="6767513" y="1311274"/>
            <a:ext cx="2098800" cy="1242000"/>
          </a:xfrm>
          <a:prstGeom prst="rect">
            <a:avLst/>
          </a:prstGeom>
          <a:solidFill>
            <a:srgbClr val="D8D8D8"/>
          </a:solidFill>
          <a:ln>
            <a:noFill/>
          </a:ln>
        </p:spPr>
      </p:sp>
      <p:sp>
        <p:nvSpPr>
          <p:cNvPr id="24" name="Google Shape;24;p5"/>
          <p:cNvSpPr txBox="1">
            <a:spLocks noGrp="1"/>
          </p:cNvSpPr>
          <p:nvPr>
            <p:ph type="body" idx="1"/>
          </p:nvPr>
        </p:nvSpPr>
        <p:spPr>
          <a:xfrm>
            <a:off x="6767511" y="2607606"/>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5"/>
          <p:cNvSpPr txBox="1">
            <a:spLocks noGrp="1"/>
          </p:cNvSpPr>
          <p:nvPr>
            <p:ph type="body" idx="4"/>
          </p:nvPr>
        </p:nvSpPr>
        <p:spPr>
          <a:xfrm>
            <a:off x="6767513" y="4176072"/>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5"/>
          <p:cNvSpPr txBox="1">
            <a:spLocks noGrp="1"/>
          </p:cNvSpPr>
          <p:nvPr>
            <p:ph type="body" idx="5"/>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5"/>
          <p:cNvSpPr txBox="1">
            <a:spLocks noGrp="1"/>
          </p:cNvSpPr>
          <p:nvPr>
            <p:ph type="body" idx="6"/>
          </p:nvPr>
        </p:nvSpPr>
        <p:spPr>
          <a:xfrm>
            <a:off x="186596" y="1311275"/>
            <a:ext cx="64473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text + image + caption 2">
  <p:cSld name="Content slide text + image + caption 2">
    <p:spTree>
      <p:nvGrpSpPr>
        <p:cNvPr id="1" name="Shape 28"/>
        <p:cNvGrpSpPr/>
        <p:nvPr/>
      </p:nvGrpSpPr>
      <p:grpSpPr>
        <a:xfrm>
          <a:off x="0" y="0"/>
          <a:ext cx="0" cy="0"/>
          <a:chOff x="0" y="0"/>
          <a:chExt cx="0" cy="0"/>
        </a:xfrm>
      </p:grpSpPr>
      <p:sp>
        <p:nvSpPr>
          <p:cNvPr id="29" name="Google Shape;29;p6"/>
          <p:cNvSpPr>
            <a:spLocks noGrp="1"/>
          </p:cNvSpPr>
          <p:nvPr>
            <p:ph type="pic" idx="2"/>
          </p:nvPr>
        </p:nvSpPr>
        <p:spPr>
          <a:xfrm>
            <a:off x="6767512" y="1311276"/>
            <a:ext cx="2098800" cy="2773800"/>
          </a:xfrm>
          <a:prstGeom prst="rect">
            <a:avLst/>
          </a:prstGeom>
          <a:solidFill>
            <a:srgbClr val="D8D8D8"/>
          </a:solidFill>
          <a:ln>
            <a:noFill/>
          </a:ln>
        </p:spPr>
      </p:sp>
      <p:sp>
        <p:nvSpPr>
          <p:cNvPr id="30" name="Google Shape;30;p6"/>
          <p:cNvSpPr txBox="1">
            <a:spLocks noGrp="1"/>
          </p:cNvSpPr>
          <p:nvPr>
            <p:ph type="body" idx="1"/>
          </p:nvPr>
        </p:nvSpPr>
        <p:spPr>
          <a:xfrm>
            <a:off x="6767512" y="4176072"/>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6"/>
          <p:cNvSpPr txBox="1">
            <a:spLocks noGrp="1"/>
          </p:cNvSpPr>
          <p:nvPr>
            <p:ph type="body" idx="3"/>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 name="Google Shape;32;p6"/>
          <p:cNvSpPr txBox="1">
            <a:spLocks noGrp="1"/>
          </p:cNvSpPr>
          <p:nvPr>
            <p:ph type="body" idx="4"/>
          </p:nvPr>
        </p:nvSpPr>
        <p:spPr>
          <a:xfrm>
            <a:off x="186596" y="1311275"/>
            <a:ext cx="64473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419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text + image + caption 4">
  <p:cSld name="Content slide text + image + caption 4">
    <p:spTree>
      <p:nvGrpSpPr>
        <p:cNvPr id="1" name="Shape 33"/>
        <p:cNvGrpSpPr/>
        <p:nvPr/>
      </p:nvGrpSpPr>
      <p:grpSpPr>
        <a:xfrm>
          <a:off x="0" y="0"/>
          <a:ext cx="0" cy="0"/>
          <a:chOff x="0" y="0"/>
          <a:chExt cx="0" cy="0"/>
        </a:xfrm>
      </p:grpSpPr>
      <p:sp>
        <p:nvSpPr>
          <p:cNvPr id="34" name="Google Shape;34;p7"/>
          <p:cNvSpPr>
            <a:spLocks noGrp="1"/>
          </p:cNvSpPr>
          <p:nvPr>
            <p:ph type="pic" idx="2"/>
          </p:nvPr>
        </p:nvSpPr>
        <p:spPr>
          <a:xfrm>
            <a:off x="6767513" y="1311275"/>
            <a:ext cx="2098800" cy="1242000"/>
          </a:xfrm>
          <a:prstGeom prst="rect">
            <a:avLst/>
          </a:prstGeom>
          <a:solidFill>
            <a:srgbClr val="D8D8D8"/>
          </a:solidFill>
          <a:ln>
            <a:noFill/>
          </a:ln>
        </p:spPr>
      </p:sp>
      <p:sp>
        <p:nvSpPr>
          <p:cNvPr id="35" name="Google Shape;35;p7"/>
          <p:cNvSpPr>
            <a:spLocks noGrp="1"/>
          </p:cNvSpPr>
          <p:nvPr>
            <p:ph type="pic" idx="3"/>
          </p:nvPr>
        </p:nvSpPr>
        <p:spPr>
          <a:xfrm>
            <a:off x="4572001" y="1322602"/>
            <a:ext cx="2098800" cy="1242000"/>
          </a:xfrm>
          <a:prstGeom prst="rect">
            <a:avLst/>
          </a:prstGeom>
          <a:solidFill>
            <a:srgbClr val="D8D8D8"/>
          </a:solidFill>
          <a:ln>
            <a:noFill/>
          </a:ln>
        </p:spPr>
      </p:sp>
      <p:sp>
        <p:nvSpPr>
          <p:cNvPr id="36" name="Google Shape;36;p7"/>
          <p:cNvSpPr txBox="1">
            <a:spLocks noGrp="1"/>
          </p:cNvSpPr>
          <p:nvPr>
            <p:ph type="body" idx="1"/>
          </p:nvPr>
        </p:nvSpPr>
        <p:spPr>
          <a:xfrm>
            <a:off x="6767511" y="2607606"/>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7"/>
          <p:cNvSpPr txBox="1">
            <a:spLocks noGrp="1"/>
          </p:cNvSpPr>
          <p:nvPr>
            <p:ph type="body" idx="4"/>
          </p:nvPr>
        </p:nvSpPr>
        <p:spPr>
          <a:xfrm>
            <a:off x="6767513" y="4176072"/>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8" name="Google Shape;38;p7"/>
          <p:cNvSpPr>
            <a:spLocks noGrp="1"/>
          </p:cNvSpPr>
          <p:nvPr>
            <p:ph type="pic" idx="5"/>
          </p:nvPr>
        </p:nvSpPr>
        <p:spPr>
          <a:xfrm>
            <a:off x="6767512" y="2874141"/>
            <a:ext cx="2098800" cy="1240800"/>
          </a:xfrm>
          <a:prstGeom prst="rect">
            <a:avLst/>
          </a:prstGeom>
          <a:solidFill>
            <a:srgbClr val="D8D8D8"/>
          </a:solidFill>
          <a:ln>
            <a:noFill/>
          </a:ln>
        </p:spPr>
      </p:sp>
      <p:sp>
        <p:nvSpPr>
          <p:cNvPr id="39" name="Google Shape;39;p7"/>
          <p:cNvSpPr>
            <a:spLocks noGrp="1"/>
          </p:cNvSpPr>
          <p:nvPr>
            <p:ph type="pic" idx="6"/>
          </p:nvPr>
        </p:nvSpPr>
        <p:spPr>
          <a:xfrm>
            <a:off x="4572001" y="2874141"/>
            <a:ext cx="2098800" cy="1240800"/>
          </a:xfrm>
          <a:prstGeom prst="rect">
            <a:avLst/>
          </a:prstGeom>
          <a:solidFill>
            <a:srgbClr val="D8D8D8"/>
          </a:solidFill>
          <a:ln>
            <a:noFill/>
          </a:ln>
        </p:spPr>
      </p:sp>
      <p:sp>
        <p:nvSpPr>
          <p:cNvPr id="40" name="Google Shape;40;p7"/>
          <p:cNvSpPr txBox="1">
            <a:spLocks noGrp="1"/>
          </p:cNvSpPr>
          <p:nvPr>
            <p:ph type="body" idx="7"/>
          </p:nvPr>
        </p:nvSpPr>
        <p:spPr>
          <a:xfrm>
            <a:off x="4571999" y="2607606"/>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Google Shape;41;p7"/>
          <p:cNvSpPr txBox="1">
            <a:spLocks noGrp="1"/>
          </p:cNvSpPr>
          <p:nvPr>
            <p:ph type="body" idx="8"/>
          </p:nvPr>
        </p:nvSpPr>
        <p:spPr>
          <a:xfrm>
            <a:off x="4571999" y="4173000"/>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7"/>
          <p:cNvSpPr txBox="1">
            <a:spLocks noGrp="1"/>
          </p:cNvSpPr>
          <p:nvPr>
            <p:ph type="body" idx="9"/>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Google Shape;43;p7"/>
          <p:cNvSpPr txBox="1">
            <a:spLocks noGrp="1"/>
          </p:cNvSpPr>
          <p:nvPr>
            <p:ph type="body" idx="13"/>
          </p:nvPr>
        </p:nvSpPr>
        <p:spPr>
          <a:xfrm>
            <a:off x="186597" y="1311275"/>
            <a:ext cx="42885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text + image + caption 5">
  <p:cSld name="Content slide text + image + caption 5">
    <p:spTree>
      <p:nvGrpSpPr>
        <p:cNvPr id="1" name="Shape 44"/>
        <p:cNvGrpSpPr/>
        <p:nvPr/>
      </p:nvGrpSpPr>
      <p:grpSpPr>
        <a:xfrm>
          <a:off x="0" y="0"/>
          <a:ext cx="0" cy="0"/>
          <a:chOff x="0" y="0"/>
          <a:chExt cx="0" cy="0"/>
        </a:xfrm>
      </p:grpSpPr>
      <p:sp>
        <p:nvSpPr>
          <p:cNvPr id="45" name="Google Shape;45;p8"/>
          <p:cNvSpPr>
            <a:spLocks noGrp="1"/>
          </p:cNvSpPr>
          <p:nvPr>
            <p:ph type="pic" idx="2"/>
          </p:nvPr>
        </p:nvSpPr>
        <p:spPr>
          <a:xfrm>
            <a:off x="4572001" y="1322602"/>
            <a:ext cx="2098800" cy="1242000"/>
          </a:xfrm>
          <a:prstGeom prst="rect">
            <a:avLst/>
          </a:prstGeom>
          <a:solidFill>
            <a:srgbClr val="D8D8D8"/>
          </a:solidFill>
          <a:ln>
            <a:noFill/>
          </a:ln>
        </p:spPr>
      </p:sp>
      <p:sp>
        <p:nvSpPr>
          <p:cNvPr id="46" name="Google Shape;46;p8"/>
          <p:cNvSpPr>
            <a:spLocks noGrp="1"/>
          </p:cNvSpPr>
          <p:nvPr>
            <p:ph type="pic" idx="3"/>
          </p:nvPr>
        </p:nvSpPr>
        <p:spPr>
          <a:xfrm>
            <a:off x="4572001" y="2874141"/>
            <a:ext cx="2098800" cy="1240800"/>
          </a:xfrm>
          <a:prstGeom prst="rect">
            <a:avLst/>
          </a:prstGeom>
          <a:solidFill>
            <a:srgbClr val="D8D8D8"/>
          </a:solidFill>
          <a:ln>
            <a:noFill/>
          </a:ln>
        </p:spPr>
      </p:sp>
      <p:sp>
        <p:nvSpPr>
          <p:cNvPr id="47" name="Google Shape;47;p8"/>
          <p:cNvSpPr txBox="1">
            <a:spLocks noGrp="1"/>
          </p:cNvSpPr>
          <p:nvPr>
            <p:ph type="body" idx="1"/>
          </p:nvPr>
        </p:nvSpPr>
        <p:spPr>
          <a:xfrm>
            <a:off x="4571999" y="2607606"/>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Google Shape;48;p8"/>
          <p:cNvSpPr txBox="1">
            <a:spLocks noGrp="1"/>
          </p:cNvSpPr>
          <p:nvPr>
            <p:ph type="body" idx="4"/>
          </p:nvPr>
        </p:nvSpPr>
        <p:spPr>
          <a:xfrm>
            <a:off x="4571999" y="4173000"/>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8"/>
          <p:cNvSpPr>
            <a:spLocks noGrp="1"/>
          </p:cNvSpPr>
          <p:nvPr>
            <p:ph type="pic" idx="5"/>
          </p:nvPr>
        </p:nvSpPr>
        <p:spPr>
          <a:xfrm>
            <a:off x="6767513" y="1322601"/>
            <a:ext cx="2098800" cy="2792400"/>
          </a:xfrm>
          <a:prstGeom prst="rect">
            <a:avLst/>
          </a:prstGeom>
          <a:solidFill>
            <a:srgbClr val="D8D8D8"/>
          </a:solidFill>
          <a:ln>
            <a:noFill/>
          </a:ln>
        </p:spPr>
      </p:sp>
      <p:sp>
        <p:nvSpPr>
          <p:cNvPr id="50" name="Google Shape;50;p8"/>
          <p:cNvSpPr txBox="1">
            <a:spLocks noGrp="1"/>
          </p:cNvSpPr>
          <p:nvPr>
            <p:ph type="body" idx="6"/>
          </p:nvPr>
        </p:nvSpPr>
        <p:spPr>
          <a:xfrm>
            <a:off x="6767512" y="4177950"/>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Google Shape;51;p8"/>
          <p:cNvSpPr txBox="1">
            <a:spLocks noGrp="1"/>
          </p:cNvSpPr>
          <p:nvPr>
            <p:ph type="body" idx="7"/>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2" name="Google Shape;52;p8"/>
          <p:cNvSpPr txBox="1">
            <a:spLocks noGrp="1"/>
          </p:cNvSpPr>
          <p:nvPr>
            <p:ph type="body" idx="8"/>
          </p:nvPr>
        </p:nvSpPr>
        <p:spPr>
          <a:xfrm>
            <a:off x="186597" y="1311275"/>
            <a:ext cx="42885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text + image + caption 6">
  <p:cSld name="Content slide text + image + caption 6">
    <p:spTree>
      <p:nvGrpSpPr>
        <p:cNvPr id="1" name="Shape 53"/>
        <p:cNvGrpSpPr/>
        <p:nvPr/>
      </p:nvGrpSpPr>
      <p:grpSpPr>
        <a:xfrm>
          <a:off x="0" y="0"/>
          <a:ext cx="0" cy="0"/>
          <a:chOff x="0" y="0"/>
          <a:chExt cx="0" cy="0"/>
        </a:xfrm>
      </p:grpSpPr>
      <p:sp>
        <p:nvSpPr>
          <p:cNvPr id="54" name="Google Shape;54;p9"/>
          <p:cNvSpPr>
            <a:spLocks noGrp="1"/>
          </p:cNvSpPr>
          <p:nvPr>
            <p:ph type="pic" idx="2"/>
          </p:nvPr>
        </p:nvSpPr>
        <p:spPr>
          <a:xfrm>
            <a:off x="4572001" y="1322602"/>
            <a:ext cx="4305300" cy="1242000"/>
          </a:xfrm>
          <a:prstGeom prst="rect">
            <a:avLst/>
          </a:prstGeom>
          <a:solidFill>
            <a:srgbClr val="D8D8D8"/>
          </a:solidFill>
          <a:ln>
            <a:noFill/>
          </a:ln>
        </p:spPr>
      </p:sp>
      <p:sp>
        <p:nvSpPr>
          <p:cNvPr id="55" name="Google Shape;55;p9"/>
          <p:cNvSpPr txBox="1">
            <a:spLocks noGrp="1"/>
          </p:cNvSpPr>
          <p:nvPr>
            <p:ph type="body" idx="1"/>
          </p:nvPr>
        </p:nvSpPr>
        <p:spPr>
          <a:xfrm>
            <a:off x="4571999" y="2607606"/>
            <a:ext cx="43053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 name="Google Shape;56;p9"/>
          <p:cNvSpPr>
            <a:spLocks noGrp="1"/>
          </p:cNvSpPr>
          <p:nvPr>
            <p:ph type="pic" idx="3"/>
          </p:nvPr>
        </p:nvSpPr>
        <p:spPr>
          <a:xfrm>
            <a:off x="4572001" y="2874141"/>
            <a:ext cx="2098800" cy="1240800"/>
          </a:xfrm>
          <a:prstGeom prst="rect">
            <a:avLst/>
          </a:prstGeom>
          <a:solidFill>
            <a:srgbClr val="D8D8D8"/>
          </a:solidFill>
          <a:ln>
            <a:noFill/>
          </a:ln>
        </p:spPr>
      </p:sp>
      <p:sp>
        <p:nvSpPr>
          <p:cNvPr id="57" name="Google Shape;57;p9"/>
          <p:cNvSpPr txBox="1">
            <a:spLocks noGrp="1"/>
          </p:cNvSpPr>
          <p:nvPr>
            <p:ph type="body" idx="4"/>
          </p:nvPr>
        </p:nvSpPr>
        <p:spPr>
          <a:xfrm>
            <a:off x="4571999" y="4173000"/>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9"/>
          <p:cNvSpPr>
            <a:spLocks noGrp="1"/>
          </p:cNvSpPr>
          <p:nvPr>
            <p:ph type="pic" idx="5"/>
          </p:nvPr>
        </p:nvSpPr>
        <p:spPr>
          <a:xfrm>
            <a:off x="6778626" y="2877213"/>
            <a:ext cx="2098800" cy="1240800"/>
          </a:xfrm>
          <a:prstGeom prst="rect">
            <a:avLst/>
          </a:prstGeom>
          <a:solidFill>
            <a:srgbClr val="D8D8D8"/>
          </a:solidFill>
          <a:ln>
            <a:noFill/>
          </a:ln>
        </p:spPr>
      </p:sp>
      <p:sp>
        <p:nvSpPr>
          <p:cNvPr id="59" name="Google Shape;59;p9"/>
          <p:cNvSpPr txBox="1">
            <a:spLocks noGrp="1"/>
          </p:cNvSpPr>
          <p:nvPr>
            <p:ph type="body" idx="6"/>
          </p:nvPr>
        </p:nvSpPr>
        <p:spPr>
          <a:xfrm>
            <a:off x="6778624" y="4176072"/>
            <a:ext cx="209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 name="Google Shape;60;p9"/>
          <p:cNvSpPr txBox="1">
            <a:spLocks noGrp="1"/>
          </p:cNvSpPr>
          <p:nvPr>
            <p:ph type="body" idx="7"/>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 name="Google Shape;61;p9"/>
          <p:cNvSpPr txBox="1">
            <a:spLocks noGrp="1"/>
          </p:cNvSpPr>
          <p:nvPr>
            <p:ph type="body" idx="8"/>
          </p:nvPr>
        </p:nvSpPr>
        <p:spPr>
          <a:xfrm>
            <a:off x="186597" y="1311275"/>
            <a:ext cx="4288500" cy="2952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1pPr>
            <a:lvl2pPr marL="914400" marR="0" lvl="1" indent="-317500" algn="l" rtl="0">
              <a:lnSpc>
                <a:spcPct val="90000"/>
              </a:lnSpc>
              <a:spcBef>
                <a:spcPts val="500"/>
              </a:spcBef>
              <a:spcAft>
                <a:spcPts val="0"/>
              </a:spcAft>
              <a:buClr>
                <a:srgbClr val="1C3D74"/>
              </a:buClr>
              <a:buSzPts val="1400"/>
              <a:buFont typeface="Arial"/>
              <a:buChar char="-"/>
              <a:defRPr sz="1400" b="0" i="0" u="none" strike="noStrike" cap="none">
                <a:solidFill>
                  <a:srgbClr val="1C3D74"/>
                </a:solidFill>
                <a:latin typeface="Arial"/>
                <a:ea typeface="Arial"/>
                <a:cs typeface="Arial"/>
                <a:sym typeface="Arial"/>
              </a:defRPr>
            </a:lvl2pPr>
            <a:lvl3pPr marL="1371600" marR="0" lvl="2" indent="-355600" algn="l" rtl="0">
              <a:lnSpc>
                <a:spcPct val="90000"/>
              </a:lnSpc>
              <a:spcBef>
                <a:spcPts val="500"/>
              </a:spcBef>
              <a:spcAft>
                <a:spcPts val="0"/>
              </a:spcAft>
              <a:buClr>
                <a:srgbClr val="1C3D74"/>
              </a:buClr>
              <a:buSzPts val="2000"/>
              <a:buFont typeface="Arial"/>
              <a:buChar char="•"/>
              <a:defRPr sz="2000" b="0" i="0" u="none" strike="noStrike" cap="none">
                <a:solidFill>
                  <a:srgbClr val="1C3D74"/>
                </a:solidFill>
                <a:latin typeface="Arial"/>
                <a:ea typeface="Arial"/>
                <a:cs typeface="Arial"/>
                <a:sym typeface="Arial"/>
              </a:defRPr>
            </a:lvl3pPr>
            <a:lvl4pPr marL="1828800" marR="0" lvl="3"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4pPr>
            <a:lvl5pPr marL="2286000" marR="0" lvl="4" indent="-342900" algn="l" rtl="0">
              <a:lnSpc>
                <a:spcPct val="90000"/>
              </a:lnSpc>
              <a:spcBef>
                <a:spcPts val="500"/>
              </a:spcBef>
              <a:spcAft>
                <a:spcPts val="0"/>
              </a:spcAft>
              <a:buClr>
                <a:srgbClr val="1C3D74"/>
              </a:buClr>
              <a:buSzPts val="1800"/>
              <a:buFont typeface="Arial"/>
              <a:buChar char="•"/>
              <a:defRPr sz="1800" b="0" i="0" u="none" strike="noStrike" cap="none">
                <a:solidFill>
                  <a:srgbClr val="1C3D7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hero image + caption">
  <p:cSld name="Title + hero image + caption">
    <p:spTree>
      <p:nvGrpSpPr>
        <p:cNvPr id="1" name="Shape 73"/>
        <p:cNvGrpSpPr/>
        <p:nvPr/>
      </p:nvGrpSpPr>
      <p:grpSpPr>
        <a:xfrm>
          <a:off x="0" y="0"/>
          <a:ext cx="0" cy="0"/>
          <a:chOff x="0" y="0"/>
          <a:chExt cx="0" cy="0"/>
        </a:xfrm>
      </p:grpSpPr>
      <p:sp>
        <p:nvSpPr>
          <p:cNvPr id="74" name="Google Shape;74;p12"/>
          <p:cNvSpPr>
            <a:spLocks noGrp="1"/>
          </p:cNvSpPr>
          <p:nvPr>
            <p:ph type="pic" idx="2"/>
          </p:nvPr>
        </p:nvSpPr>
        <p:spPr>
          <a:xfrm>
            <a:off x="287339" y="1322601"/>
            <a:ext cx="8578800" cy="2792400"/>
          </a:xfrm>
          <a:prstGeom prst="rect">
            <a:avLst/>
          </a:prstGeom>
          <a:solidFill>
            <a:srgbClr val="D8D8D8"/>
          </a:solidFill>
          <a:ln>
            <a:noFill/>
          </a:ln>
        </p:spPr>
      </p:sp>
      <p:sp>
        <p:nvSpPr>
          <p:cNvPr id="75" name="Google Shape;75;p12"/>
          <p:cNvSpPr txBox="1">
            <a:spLocks noGrp="1"/>
          </p:cNvSpPr>
          <p:nvPr>
            <p:ph type="body" idx="1"/>
          </p:nvPr>
        </p:nvSpPr>
        <p:spPr>
          <a:xfrm>
            <a:off x="287339" y="4177950"/>
            <a:ext cx="8578800" cy="87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000"/>
              <a:buFont typeface="Arial"/>
              <a:buNone/>
              <a:defRPr sz="10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 name="Google Shape;76;p12"/>
          <p:cNvSpPr txBox="1">
            <a:spLocks noGrp="1"/>
          </p:cNvSpPr>
          <p:nvPr>
            <p:ph type="body" idx="3"/>
          </p:nvPr>
        </p:nvSpPr>
        <p:spPr>
          <a:xfrm>
            <a:off x="186596" y="262396"/>
            <a:ext cx="8672100" cy="1036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1C3D74"/>
              </a:buClr>
              <a:buSzPts val="2500"/>
              <a:buFont typeface="Arial"/>
              <a:buNone/>
              <a:defRPr sz="2500" b="1" i="0" u="none" strike="noStrike" cap="none">
                <a:solidFill>
                  <a:srgbClr val="1C3D7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8">
            <a:alphaModFix/>
          </a:blip>
          <a:srcRect t="86937"/>
          <a:stretch/>
        </p:blipFill>
        <p:spPr>
          <a:xfrm>
            <a:off x="0" y="4471626"/>
            <a:ext cx="9144000" cy="671873"/>
          </a:xfrm>
          <a:prstGeom prst="rect">
            <a:avLst/>
          </a:prstGeom>
          <a:noFill/>
          <a:ln>
            <a:noFill/>
          </a:ln>
        </p:spPr>
      </p:pic>
      <p:pic>
        <p:nvPicPr>
          <p:cNvPr id="7" name="Google Shape;7;p1"/>
          <p:cNvPicPr preferRelativeResize="0"/>
          <p:nvPr/>
        </p:nvPicPr>
        <p:blipFill rotWithShape="1">
          <a:blip r:embed="rId19">
            <a:alphaModFix/>
          </a:blip>
          <a:srcRect/>
          <a:stretch/>
        </p:blipFill>
        <p:spPr>
          <a:xfrm>
            <a:off x="298188" y="4539884"/>
            <a:ext cx="1760102" cy="470442"/>
          </a:xfrm>
          <a:prstGeom prst="rect">
            <a:avLst/>
          </a:prstGeom>
          <a:noFill/>
          <a:ln>
            <a:noFill/>
          </a:ln>
        </p:spPr>
      </p:pic>
      <p:sp>
        <p:nvSpPr>
          <p:cNvPr id="8" name="Google Shape;8;p1"/>
          <p:cNvSpPr txBox="1"/>
          <p:nvPr/>
        </p:nvSpPr>
        <p:spPr>
          <a:xfrm>
            <a:off x="7926850" y="4846638"/>
            <a:ext cx="939300" cy="1386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686">
          <p15:clr>
            <a:srgbClr val="F26B43"/>
          </p15:clr>
        </p15:guide>
        <p15:guide id="2" pos="1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33" name="Google Shape;133;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34" name="Google Shape;134;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 name="TextBox 1">
            <a:extLst>
              <a:ext uri="{FF2B5EF4-FFF2-40B4-BE49-F238E27FC236}">
                <a16:creationId xmlns:a16="http://schemas.microsoft.com/office/drawing/2014/main" id="{B7644EA1-E884-DB10-7B4C-F26D2B5EBBAD}"/>
              </a:ext>
            </a:extLst>
          </p:cNvPr>
          <p:cNvSpPr txBox="1"/>
          <p:nvPr/>
        </p:nvSpPr>
        <p:spPr>
          <a:xfrm>
            <a:off x="958408" y="2283555"/>
            <a:ext cx="7036479" cy="2431435"/>
          </a:xfrm>
          <a:prstGeom prst="rect">
            <a:avLst/>
          </a:prstGeom>
          <a:solidFill>
            <a:srgbClr val="1E336F"/>
          </a:solidFill>
        </p:spPr>
        <p:txBody>
          <a:bodyPr wrap="square" rtlCol="0">
            <a:spAutoFit/>
          </a:bodyPr>
          <a:lstStyle/>
          <a:p>
            <a:r>
              <a:rPr lang="en-US" sz="3000" b="1" dirty="0">
                <a:solidFill>
                  <a:schemeClr val="bg1"/>
                </a:solidFill>
              </a:rPr>
              <a:t>Haptic Object Recognition: </a:t>
            </a:r>
          </a:p>
          <a:p>
            <a:r>
              <a:rPr lang="en-GB" sz="2400" b="1" dirty="0">
                <a:solidFill>
                  <a:schemeClr val="bg1"/>
                </a:solidFill>
              </a:rPr>
              <a:t>Validating results produced by ‘The visual and haptic perception of natural object shape’</a:t>
            </a:r>
          </a:p>
          <a:p>
            <a:endParaRPr lang="en-GB" sz="2800" b="1" dirty="0">
              <a:solidFill>
                <a:schemeClr val="bg1"/>
              </a:solidFill>
            </a:endParaRPr>
          </a:p>
          <a:p>
            <a:endParaRPr lang="en-GB" sz="2800" b="1" dirty="0">
              <a:solidFill>
                <a:schemeClr val="bg1"/>
              </a:solidFill>
            </a:endParaRPr>
          </a:p>
          <a:p>
            <a:r>
              <a:rPr lang="en-GB" sz="1800" i="1" dirty="0">
                <a:solidFill>
                  <a:schemeClr val="bg1"/>
                </a:solidFill>
              </a:rPr>
              <a:t>ECS794P – MSc Artificial Intelligence</a:t>
            </a:r>
          </a:p>
        </p:txBody>
      </p:sp>
    </p:spTree>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body" idx="1"/>
          </p:nvPr>
        </p:nvSpPr>
        <p:spPr>
          <a:xfrm>
            <a:off x="186600" y="187125"/>
            <a:ext cx="8672100" cy="3618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sz="2400" dirty="0"/>
              <a:t>Results</a:t>
            </a:r>
            <a:endParaRPr sz="2400" dirty="0"/>
          </a:p>
        </p:txBody>
      </p:sp>
      <p:sp>
        <p:nvSpPr>
          <p:cNvPr id="233" name="Google Shape;233;p26"/>
          <p:cNvSpPr txBox="1">
            <a:spLocks noGrp="1"/>
          </p:cNvSpPr>
          <p:nvPr>
            <p:ph type="body" idx="2"/>
          </p:nvPr>
        </p:nvSpPr>
        <p:spPr>
          <a:xfrm>
            <a:off x="186600" y="2991848"/>
            <a:ext cx="8672100" cy="1365602"/>
          </a:xfrm>
          <a:prstGeom prst="rect">
            <a:avLst/>
          </a:prstGeom>
        </p:spPr>
        <p:txBody>
          <a:bodyPr spcFirstLastPara="1" wrap="square" lIns="91425" tIns="45700" rIns="91425" bIns="45700" anchor="ctr" anchorCtr="0">
            <a:noAutofit/>
          </a:bodyPr>
          <a:lstStyle/>
          <a:p>
            <a:pPr marL="457200" lvl="0" indent="-317500" algn="l" rtl="0">
              <a:lnSpc>
                <a:spcPct val="115000"/>
              </a:lnSpc>
              <a:spcBef>
                <a:spcPts val="1000"/>
              </a:spcBef>
              <a:spcAft>
                <a:spcPts val="0"/>
              </a:spcAft>
              <a:buSzPts val="1400"/>
              <a:buChar char="•"/>
            </a:pPr>
            <a:r>
              <a:rPr lang="en-US" dirty="0"/>
              <a:t>The original study found that from 3 to 7 seconds (secs) allowed for haptic manipulation, participants recognition accuracy significantly improved (about 32%) – but plateaued from 9 to 15 secs.</a:t>
            </a:r>
          </a:p>
          <a:p>
            <a:pPr marL="457200" lvl="0" indent="-317500" algn="l" rtl="0">
              <a:lnSpc>
                <a:spcPct val="115000"/>
              </a:lnSpc>
              <a:spcBef>
                <a:spcPts val="1000"/>
              </a:spcBef>
              <a:spcAft>
                <a:spcPts val="0"/>
              </a:spcAft>
              <a:buSzPts val="1400"/>
              <a:buChar char="•"/>
            </a:pPr>
            <a:r>
              <a:rPr lang="en-US" dirty="0"/>
              <a:t>In my implementation, the Bayesian network showed similar results where recognition accuracy at 3 secs starts lowest, gradually improves by 7 secs, and then almost stagnates from 9 – 15 secs.</a:t>
            </a:r>
            <a:endParaRPr dirty="0"/>
          </a:p>
        </p:txBody>
      </p:sp>
      <p:grpSp>
        <p:nvGrpSpPr>
          <p:cNvPr id="4" name="Group 3">
            <a:extLst>
              <a:ext uri="{FF2B5EF4-FFF2-40B4-BE49-F238E27FC236}">
                <a16:creationId xmlns:a16="http://schemas.microsoft.com/office/drawing/2014/main" id="{A0AF6527-C8B8-8C4A-5B43-3C12185894C9}"/>
              </a:ext>
            </a:extLst>
          </p:cNvPr>
          <p:cNvGrpSpPr/>
          <p:nvPr/>
        </p:nvGrpSpPr>
        <p:grpSpPr>
          <a:xfrm>
            <a:off x="1413681" y="823712"/>
            <a:ext cx="6316638" cy="2123105"/>
            <a:chOff x="581890" y="1329824"/>
            <a:chExt cx="7643132" cy="2568956"/>
          </a:xfrm>
        </p:grpSpPr>
        <p:pic>
          <p:nvPicPr>
            <p:cNvPr id="2" name="Picture 1">
              <a:extLst>
                <a:ext uri="{FF2B5EF4-FFF2-40B4-BE49-F238E27FC236}">
                  <a16:creationId xmlns:a16="http://schemas.microsoft.com/office/drawing/2014/main" id="{82481C54-F66E-9E7E-2142-F83695DACFB9}"/>
                </a:ext>
              </a:extLst>
            </p:cNvPr>
            <p:cNvPicPr>
              <a:picLocks noChangeAspect="1"/>
            </p:cNvPicPr>
            <p:nvPr/>
          </p:nvPicPr>
          <p:blipFill rotWithShape="1">
            <a:blip r:embed="rId3"/>
            <a:srcRect l="33435" r="1341"/>
            <a:stretch/>
          </p:blipFill>
          <p:spPr>
            <a:xfrm>
              <a:off x="581890" y="1329824"/>
              <a:ext cx="4928958" cy="2483851"/>
            </a:xfrm>
            <a:prstGeom prst="rect">
              <a:avLst/>
            </a:prstGeom>
          </p:spPr>
        </p:pic>
        <p:pic>
          <p:nvPicPr>
            <p:cNvPr id="3" name="Picture 2">
              <a:extLst>
                <a:ext uri="{FF2B5EF4-FFF2-40B4-BE49-F238E27FC236}">
                  <a16:creationId xmlns:a16="http://schemas.microsoft.com/office/drawing/2014/main" id="{02F6A498-8E4C-8E71-2C79-9A6C2EE744E5}"/>
                </a:ext>
              </a:extLst>
            </p:cNvPr>
            <p:cNvPicPr>
              <a:picLocks noChangeAspect="1"/>
            </p:cNvPicPr>
            <p:nvPr/>
          </p:nvPicPr>
          <p:blipFill>
            <a:blip r:embed="rId4"/>
            <a:stretch>
              <a:fillRect/>
            </a:stretch>
          </p:blipFill>
          <p:spPr>
            <a:xfrm>
              <a:off x="5510848" y="1384311"/>
              <a:ext cx="2714174" cy="2514469"/>
            </a:xfrm>
            <a:prstGeom prst="rect">
              <a:avLst/>
            </a:prstGeom>
          </p:spPr>
        </p:pic>
      </p:grpSp>
    </p:spTree>
    <p:extLst>
      <p:ext uri="{BB962C8B-B14F-4D97-AF65-F5344CB8AC3E}">
        <p14:creationId xmlns:p14="http://schemas.microsoft.com/office/powerpoint/2010/main" val="1839147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body" idx="1"/>
          </p:nvPr>
        </p:nvSpPr>
        <p:spPr>
          <a:xfrm>
            <a:off x="186600" y="187125"/>
            <a:ext cx="8672100" cy="3618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sz="2400" dirty="0"/>
              <a:t>Conclusion</a:t>
            </a:r>
            <a:endParaRPr sz="2400" dirty="0"/>
          </a:p>
        </p:txBody>
      </p:sp>
      <p:sp>
        <p:nvSpPr>
          <p:cNvPr id="233" name="Google Shape;233;p26"/>
          <p:cNvSpPr txBox="1">
            <a:spLocks noGrp="1"/>
          </p:cNvSpPr>
          <p:nvPr>
            <p:ph type="body" idx="2"/>
          </p:nvPr>
        </p:nvSpPr>
        <p:spPr>
          <a:xfrm>
            <a:off x="186600" y="624250"/>
            <a:ext cx="8672100" cy="3733200"/>
          </a:xfrm>
          <a:prstGeom prst="rect">
            <a:avLst/>
          </a:prstGeom>
        </p:spPr>
        <p:txBody>
          <a:bodyPr spcFirstLastPara="1" wrap="square" lIns="91425" tIns="45700" rIns="91425" bIns="45700" anchor="ctr" anchorCtr="0">
            <a:noAutofit/>
          </a:bodyPr>
          <a:lstStyle/>
          <a:p>
            <a:pPr marL="457200" lvl="0" indent="-317500" algn="l" rtl="0">
              <a:lnSpc>
                <a:spcPct val="115000"/>
              </a:lnSpc>
              <a:spcBef>
                <a:spcPts val="1000"/>
              </a:spcBef>
              <a:spcAft>
                <a:spcPts val="0"/>
              </a:spcAft>
              <a:buSzPts val="1400"/>
              <a:buChar char="•"/>
            </a:pPr>
            <a:r>
              <a:rPr lang="en-GB" dirty="0"/>
              <a:t>‘The Visual and Haptic Perception of Natural Object Shape’ provided valuable insights into the mechanisms of visual &amp; haptic shape perception in humans.</a:t>
            </a:r>
          </a:p>
          <a:p>
            <a:pPr marL="457200" lvl="0" indent="-317500" algn="l" rtl="0">
              <a:lnSpc>
                <a:spcPct val="115000"/>
              </a:lnSpc>
              <a:spcBef>
                <a:spcPts val="1000"/>
              </a:spcBef>
              <a:spcAft>
                <a:spcPts val="0"/>
              </a:spcAft>
              <a:buSzPts val="1400"/>
              <a:buChar char="•"/>
            </a:pPr>
            <a:r>
              <a:rPr lang="en-GB" dirty="0"/>
              <a:t>By developing a ROS package that uses a Bayesian network to predict the probability of recognition accuracy for objects manipulated haptically, I was able to validate the findings of the original study.</a:t>
            </a:r>
          </a:p>
          <a:p>
            <a:pPr marL="457200" lvl="0" indent="-317500" algn="l" rtl="0">
              <a:lnSpc>
                <a:spcPct val="115000"/>
              </a:lnSpc>
              <a:spcBef>
                <a:spcPts val="1000"/>
              </a:spcBef>
              <a:spcAft>
                <a:spcPts val="0"/>
              </a:spcAft>
              <a:buSzPts val="1400"/>
              <a:buChar char="•"/>
            </a:pPr>
            <a:r>
              <a:rPr lang="en-GB" dirty="0"/>
              <a:t>This study has important implications for the development of robots and artificial intelligence that need to interact with objects in natural environments - </a:t>
            </a:r>
            <a:r>
              <a:rPr lang="en-US" dirty="0"/>
              <a:t>Further development and expansion of my Bayesian network could enhance AR &amp; VR technologies:</a:t>
            </a:r>
          </a:p>
          <a:p>
            <a:pPr lvl="1">
              <a:lnSpc>
                <a:spcPct val="115000"/>
              </a:lnSpc>
            </a:pPr>
            <a:r>
              <a:rPr lang="en-GB" sz="1100" dirty="0"/>
              <a:t>Utilised in AR applications to boost object detection precision. AR superimposes virtual things over the real-world, this can be difficult when objects are partially obscured or seen from different perspectives. AR applications can more precisely detect things and superimpose virtual objects onto the actual world by forecasting recognition accuracy.</a:t>
            </a:r>
          </a:p>
          <a:p>
            <a:pPr lvl="1">
              <a:lnSpc>
                <a:spcPct val="115000"/>
              </a:lnSpc>
            </a:pPr>
            <a:r>
              <a:rPr lang="en-GB" sz="1100" dirty="0"/>
              <a:t>The network can be incorporated to create a more realistic and immersive experience in VR. Currently, most VR systems rely heavily on visual cues to create a realistic environment.  By incorporating haptic feedback into VR, users can interact with virtual objects more accurately. By predicting recognition accuracy, VR systems can better simulate the perception of natural object shapes and enable users to interact with virtual objects more accurately and comfortably.</a:t>
            </a:r>
            <a:endParaRPr lang="en-US" dirty="0"/>
          </a:p>
        </p:txBody>
      </p:sp>
    </p:spTree>
    <p:extLst>
      <p:ext uri="{BB962C8B-B14F-4D97-AF65-F5344CB8AC3E}">
        <p14:creationId xmlns:p14="http://schemas.microsoft.com/office/powerpoint/2010/main" val="1180235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82"/>
          <p:cNvSpPr/>
          <p:nvPr/>
        </p:nvSpPr>
        <p:spPr>
          <a:xfrm>
            <a:off x="0" y="0"/>
            <a:ext cx="9144000" cy="5143500"/>
          </a:xfrm>
          <a:prstGeom prst="rect">
            <a:avLst/>
          </a:prstGeom>
          <a:solidFill>
            <a:srgbClr val="15346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2"/>
          <p:cNvSpPr txBox="1">
            <a:spLocks noGrp="1"/>
          </p:cNvSpPr>
          <p:nvPr>
            <p:ph type="body" idx="2"/>
          </p:nvPr>
        </p:nvSpPr>
        <p:spPr>
          <a:xfrm>
            <a:off x="511100" y="262800"/>
            <a:ext cx="8357100" cy="46179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 sz="3600" b="1" dirty="0">
                <a:solidFill>
                  <a:schemeClr val="lt1"/>
                </a:solidFill>
              </a:rPr>
              <a:t>Thank You</a:t>
            </a:r>
            <a:endParaRPr sz="3600" b="1" dirty="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83"/>
          <p:cNvSpPr txBox="1">
            <a:spLocks noGrp="1"/>
          </p:cNvSpPr>
          <p:nvPr>
            <p:ph type="body" idx="1"/>
          </p:nvPr>
        </p:nvSpPr>
        <p:spPr>
          <a:xfrm>
            <a:off x="186596" y="262396"/>
            <a:ext cx="8672100" cy="1036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1207" name="Google Shape;1207;p83"/>
          <p:cNvSpPr txBox="1">
            <a:spLocks noGrp="1"/>
          </p:cNvSpPr>
          <p:nvPr>
            <p:ph type="body" idx="2"/>
          </p:nvPr>
        </p:nvSpPr>
        <p:spPr>
          <a:xfrm>
            <a:off x="186596" y="1311275"/>
            <a:ext cx="8672100" cy="2952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208" name="Google Shape;1208;p8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body" idx="1"/>
          </p:nvPr>
        </p:nvSpPr>
        <p:spPr>
          <a:xfrm>
            <a:off x="186600" y="262398"/>
            <a:ext cx="8672100" cy="5697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 sz="2400" dirty="0">
                <a:solidFill>
                  <a:srgbClr val="1E336F"/>
                </a:solidFill>
              </a:rPr>
              <a:t>Agenda</a:t>
            </a:r>
            <a:endParaRPr sz="2400" dirty="0">
              <a:solidFill>
                <a:srgbClr val="1E336F"/>
              </a:solidFill>
            </a:endParaRPr>
          </a:p>
        </p:txBody>
      </p:sp>
      <p:grpSp>
        <p:nvGrpSpPr>
          <p:cNvPr id="2" name="Group 1">
            <a:extLst>
              <a:ext uri="{FF2B5EF4-FFF2-40B4-BE49-F238E27FC236}">
                <a16:creationId xmlns:a16="http://schemas.microsoft.com/office/drawing/2014/main" id="{D64E51E6-CADA-7FF6-53AF-250B84A1C798}"/>
              </a:ext>
            </a:extLst>
          </p:cNvPr>
          <p:cNvGrpSpPr/>
          <p:nvPr/>
        </p:nvGrpSpPr>
        <p:grpSpPr>
          <a:xfrm>
            <a:off x="519882" y="1875136"/>
            <a:ext cx="8104235" cy="1493141"/>
            <a:chOff x="519878" y="1948484"/>
            <a:chExt cx="8104235" cy="1493141"/>
          </a:xfrm>
        </p:grpSpPr>
        <p:sp>
          <p:nvSpPr>
            <p:cNvPr id="158" name="Google Shape;158;p23"/>
            <p:cNvSpPr/>
            <p:nvPr/>
          </p:nvSpPr>
          <p:spPr>
            <a:xfrm>
              <a:off x="1662920" y="2251735"/>
              <a:ext cx="353400" cy="36900"/>
            </a:xfrm>
            <a:prstGeom prst="roundRect">
              <a:avLst>
                <a:gd name="adj" fmla="val 50000"/>
              </a:avLst>
            </a:prstGeom>
            <a:solidFill>
              <a:srgbClr val="1E336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B8C5"/>
                </a:solidFill>
              </a:endParaRPr>
            </a:p>
          </p:txBody>
        </p:sp>
        <p:sp>
          <p:nvSpPr>
            <p:cNvPr id="160" name="Google Shape;160;p23"/>
            <p:cNvSpPr/>
            <p:nvPr/>
          </p:nvSpPr>
          <p:spPr>
            <a:xfrm>
              <a:off x="877947" y="1948510"/>
              <a:ext cx="594300" cy="594300"/>
            </a:xfrm>
            <a:prstGeom prst="ellipse">
              <a:avLst/>
            </a:prstGeom>
            <a:noFill/>
            <a:ln w="38100" cap="flat" cmpd="sng">
              <a:solidFill>
                <a:srgbClr val="1E33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B8C5"/>
                </a:solidFill>
              </a:endParaRPr>
            </a:p>
          </p:txBody>
        </p:sp>
        <p:sp>
          <p:nvSpPr>
            <p:cNvPr id="161" name="Google Shape;161;p23"/>
            <p:cNvSpPr txBox="1"/>
            <p:nvPr/>
          </p:nvSpPr>
          <p:spPr>
            <a:xfrm>
              <a:off x="956697" y="2034174"/>
              <a:ext cx="436800" cy="39651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rgbClr val="1E336F"/>
                  </a:solidFill>
                  <a:latin typeface="Roboto"/>
                  <a:ea typeface="Roboto"/>
                  <a:cs typeface="Roboto"/>
                  <a:sym typeface="Roboto"/>
                </a:rPr>
                <a:t>1</a:t>
              </a:r>
              <a:endParaRPr sz="1200" b="1" dirty="0">
                <a:solidFill>
                  <a:srgbClr val="1E336F"/>
                </a:solidFill>
                <a:latin typeface="Roboto"/>
                <a:ea typeface="Roboto"/>
                <a:cs typeface="Roboto"/>
                <a:sym typeface="Roboto"/>
              </a:endParaRPr>
            </a:p>
          </p:txBody>
        </p:sp>
        <p:sp>
          <p:nvSpPr>
            <p:cNvPr id="162" name="Google Shape;162;p23"/>
            <p:cNvSpPr txBox="1"/>
            <p:nvPr/>
          </p:nvSpPr>
          <p:spPr>
            <a:xfrm>
              <a:off x="519878" y="2652285"/>
              <a:ext cx="1310400" cy="446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rgbClr val="1E336F"/>
                  </a:solidFill>
                  <a:latin typeface="Roboto"/>
                  <a:ea typeface="Roboto"/>
                  <a:cs typeface="Roboto"/>
                  <a:sym typeface="Roboto"/>
                </a:rPr>
                <a:t>Introduction</a:t>
              </a:r>
              <a:endParaRPr sz="1000" b="1" dirty="0">
                <a:solidFill>
                  <a:srgbClr val="1E336F"/>
                </a:solidFill>
                <a:latin typeface="Roboto"/>
                <a:ea typeface="Roboto"/>
                <a:cs typeface="Roboto"/>
                <a:sym typeface="Roboto"/>
              </a:endParaRPr>
            </a:p>
          </p:txBody>
        </p:sp>
        <p:sp>
          <p:nvSpPr>
            <p:cNvPr id="164" name="Google Shape;164;p23"/>
            <p:cNvSpPr/>
            <p:nvPr/>
          </p:nvSpPr>
          <p:spPr>
            <a:xfrm>
              <a:off x="2206990" y="1948510"/>
              <a:ext cx="594300" cy="594300"/>
            </a:xfrm>
            <a:prstGeom prst="ellipse">
              <a:avLst/>
            </a:prstGeom>
            <a:noFill/>
            <a:ln w="38100" cap="flat" cmpd="sng">
              <a:solidFill>
                <a:srgbClr val="1E33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B8C5"/>
                </a:solidFill>
              </a:endParaRPr>
            </a:p>
          </p:txBody>
        </p:sp>
        <p:sp>
          <p:nvSpPr>
            <p:cNvPr id="165" name="Google Shape;165;p23"/>
            <p:cNvSpPr txBox="1"/>
            <p:nvPr/>
          </p:nvSpPr>
          <p:spPr>
            <a:xfrm>
              <a:off x="1702975" y="2649615"/>
              <a:ext cx="1594500" cy="79201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rgbClr val="1E336F"/>
                  </a:solidFill>
                  <a:latin typeface="Roboto"/>
                  <a:ea typeface="Roboto"/>
                  <a:cs typeface="Roboto"/>
                  <a:sym typeface="Roboto"/>
                </a:rPr>
                <a:t>The Paper</a:t>
              </a:r>
              <a:endParaRPr sz="1000" b="1" dirty="0">
                <a:solidFill>
                  <a:srgbClr val="1E336F"/>
                </a:solidFill>
                <a:latin typeface="Roboto"/>
                <a:ea typeface="Roboto"/>
                <a:cs typeface="Roboto"/>
                <a:sym typeface="Roboto"/>
              </a:endParaRPr>
            </a:p>
          </p:txBody>
        </p:sp>
        <p:sp>
          <p:nvSpPr>
            <p:cNvPr id="166" name="Google Shape;166;p23"/>
            <p:cNvSpPr txBox="1"/>
            <p:nvPr/>
          </p:nvSpPr>
          <p:spPr>
            <a:xfrm>
              <a:off x="2285740" y="2034174"/>
              <a:ext cx="436800" cy="39651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rgbClr val="1E336F"/>
                  </a:solidFill>
                  <a:latin typeface="Roboto"/>
                  <a:ea typeface="Roboto"/>
                  <a:cs typeface="Roboto"/>
                  <a:sym typeface="Roboto"/>
                </a:rPr>
                <a:t>2</a:t>
              </a:r>
              <a:endParaRPr sz="1200" b="1" dirty="0">
                <a:solidFill>
                  <a:srgbClr val="1E336F"/>
                </a:solidFill>
                <a:latin typeface="Roboto"/>
                <a:ea typeface="Roboto"/>
                <a:cs typeface="Roboto"/>
                <a:sym typeface="Roboto"/>
              </a:endParaRPr>
            </a:p>
          </p:txBody>
        </p:sp>
        <p:sp>
          <p:nvSpPr>
            <p:cNvPr id="168" name="Google Shape;168;p23"/>
            <p:cNvSpPr/>
            <p:nvPr/>
          </p:nvSpPr>
          <p:spPr>
            <a:xfrm>
              <a:off x="3560827" y="1948484"/>
              <a:ext cx="594300" cy="579858"/>
            </a:xfrm>
            <a:prstGeom prst="ellipse">
              <a:avLst/>
            </a:prstGeom>
            <a:noFill/>
            <a:ln w="38100" cap="flat" cmpd="sng">
              <a:solidFill>
                <a:srgbClr val="1E33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DB8C5"/>
                </a:solidFill>
              </a:endParaRPr>
            </a:p>
          </p:txBody>
        </p:sp>
        <p:sp>
          <p:nvSpPr>
            <p:cNvPr id="169" name="Google Shape;169;p23"/>
            <p:cNvSpPr txBox="1"/>
            <p:nvPr/>
          </p:nvSpPr>
          <p:spPr>
            <a:xfrm>
              <a:off x="3178025" y="2649615"/>
              <a:ext cx="1359900" cy="60988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rgbClr val="1E336F"/>
                  </a:solidFill>
                  <a:latin typeface="Roboto"/>
                  <a:ea typeface="Roboto"/>
                  <a:cs typeface="Roboto"/>
                  <a:sym typeface="Roboto"/>
                </a:rPr>
                <a:t>Inspiration</a:t>
              </a:r>
              <a:endParaRPr sz="1000" b="1" dirty="0">
                <a:solidFill>
                  <a:srgbClr val="1E336F"/>
                </a:solidFill>
                <a:latin typeface="Roboto"/>
                <a:ea typeface="Roboto"/>
                <a:cs typeface="Roboto"/>
                <a:sym typeface="Roboto"/>
              </a:endParaRPr>
            </a:p>
          </p:txBody>
        </p:sp>
        <p:sp>
          <p:nvSpPr>
            <p:cNvPr id="170" name="Google Shape;170;p23"/>
            <p:cNvSpPr txBox="1"/>
            <p:nvPr/>
          </p:nvSpPr>
          <p:spPr>
            <a:xfrm>
              <a:off x="3639577" y="2034174"/>
              <a:ext cx="436800" cy="38476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rgbClr val="1E336F"/>
                  </a:solidFill>
                  <a:latin typeface="Roboto"/>
                  <a:ea typeface="Roboto"/>
                  <a:cs typeface="Roboto"/>
                  <a:sym typeface="Roboto"/>
                </a:rPr>
                <a:t>3</a:t>
              </a:r>
              <a:endParaRPr sz="1200" b="1" dirty="0">
                <a:solidFill>
                  <a:srgbClr val="1E336F"/>
                </a:solidFill>
                <a:latin typeface="Roboto"/>
                <a:ea typeface="Roboto"/>
                <a:cs typeface="Roboto"/>
                <a:sym typeface="Roboto"/>
              </a:endParaRPr>
            </a:p>
          </p:txBody>
        </p:sp>
        <p:sp>
          <p:nvSpPr>
            <p:cNvPr id="172" name="Google Shape;172;p23"/>
            <p:cNvSpPr/>
            <p:nvPr/>
          </p:nvSpPr>
          <p:spPr>
            <a:xfrm>
              <a:off x="4915703" y="1948510"/>
              <a:ext cx="594300" cy="594300"/>
            </a:xfrm>
            <a:prstGeom prst="ellipse">
              <a:avLst/>
            </a:prstGeom>
            <a:noFill/>
            <a:ln w="38100" cap="flat" cmpd="sng">
              <a:solidFill>
                <a:srgbClr val="1E33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B8C5"/>
                </a:solidFill>
              </a:endParaRPr>
            </a:p>
          </p:txBody>
        </p:sp>
        <p:sp>
          <p:nvSpPr>
            <p:cNvPr id="173" name="Google Shape;173;p23"/>
            <p:cNvSpPr txBox="1"/>
            <p:nvPr/>
          </p:nvSpPr>
          <p:spPr>
            <a:xfrm>
              <a:off x="4557650" y="2649615"/>
              <a:ext cx="1310400" cy="44907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rgbClr val="1E336F"/>
                  </a:solidFill>
                  <a:latin typeface="Roboto"/>
                  <a:ea typeface="Roboto"/>
                  <a:cs typeface="Roboto"/>
                  <a:sym typeface="Roboto"/>
                </a:rPr>
                <a:t>Implementation</a:t>
              </a:r>
              <a:endParaRPr sz="1000" b="1" dirty="0">
                <a:solidFill>
                  <a:srgbClr val="1E336F"/>
                </a:solidFill>
                <a:latin typeface="Roboto"/>
                <a:ea typeface="Roboto"/>
                <a:cs typeface="Roboto"/>
                <a:sym typeface="Roboto"/>
              </a:endParaRPr>
            </a:p>
          </p:txBody>
        </p:sp>
        <p:sp>
          <p:nvSpPr>
            <p:cNvPr id="174" name="Google Shape;174;p23"/>
            <p:cNvSpPr txBox="1"/>
            <p:nvPr/>
          </p:nvSpPr>
          <p:spPr>
            <a:xfrm>
              <a:off x="4994453" y="2034174"/>
              <a:ext cx="436800" cy="39651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rgbClr val="1E336F"/>
                  </a:solidFill>
                  <a:latin typeface="Roboto"/>
                  <a:ea typeface="Roboto"/>
                  <a:cs typeface="Roboto"/>
                  <a:sym typeface="Roboto"/>
                </a:rPr>
                <a:t>4</a:t>
              </a:r>
              <a:endParaRPr sz="1200" b="1">
                <a:solidFill>
                  <a:srgbClr val="1E336F"/>
                </a:solidFill>
                <a:latin typeface="Roboto"/>
                <a:ea typeface="Roboto"/>
                <a:cs typeface="Roboto"/>
                <a:sym typeface="Roboto"/>
              </a:endParaRPr>
            </a:p>
          </p:txBody>
        </p:sp>
        <p:sp>
          <p:nvSpPr>
            <p:cNvPr id="176" name="Google Shape;176;p23"/>
            <p:cNvSpPr/>
            <p:nvPr/>
          </p:nvSpPr>
          <p:spPr>
            <a:xfrm>
              <a:off x="6270606" y="1948510"/>
              <a:ext cx="594300" cy="594300"/>
            </a:xfrm>
            <a:prstGeom prst="ellipse">
              <a:avLst/>
            </a:prstGeom>
            <a:noFill/>
            <a:ln w="38100" cap="flat" cmpd="sng">
              <a:solidFill>
                <a:srgbClr val="1E33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B8C5"/>
                </a:solidFill>
              </a:endParaRPr>
            </a:p>
          </p:txBody>
        </p:sp>
        <p:sp>
          <p:nvSpPr>
            <p:cNvPr id="177" name="Google Shape;177;p23"/>
            <p:cNvSpPr txBox="1"/>
            <p:nvPr/>
          </p:nvSpPr>
          <p:spPr>
            <a:xfrm>
              <a:off x="5887800" y="2649615"/>
              <a:ext cx="1359900" cy="44907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rgbClr val="1E336F"/>
                  </a:solidFill>
                  <a:latin typeface="Roboto"/>
                  <a:ea typeface="Roboto"/>
                  <a:cs typeface="Roboto"/>
                  <a:sym typeface="Roboto"/>
                </a:rPr>
                <a:t>Results</a:t>
              </a:r>
              <a:endParaRPr sz="1000" b="1" dirty="0">
                <a:solidFill>
                  <a:srgbClr val="1E336F"/>
                </a:solidFill>
                <a:latin typeface="Roboto"/>
                <a:ea typeface="Roboto"/>
                <a:cs typeface="Roboto"/>
                <a:sym typeface="Roboto"/>
              </a:endParaRPr>
            </a:p>
          </p:txBody>
        </p:sp>
        <p:sp>
          <p:nvSpPr>
            <p:cNvPr id="178" name="Google Shape;178;p23"/>
            <p:cNvSpPr txBox="1"/>
            <p:nvPr/>
          </p:nvSpPr>
          <p:spPr>
            <a:xfrm>
              <a:off x="6349356" y="2034174"/>
              <a:ext cx="436800" cy="39651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rgbClr val="1E336F"/>
                  </a:solidFill>
                  <a:latin typeface="Roboto"/>
                  <a:ea typeface="Roboto"/>
                  <a:cs typeface="Roboto"/>
                  <a:sym typeface="Roboto"/>
                </a:rPr>
                <a:t>5</a:t>
              </a:r>
              <a:endParaRPr sz="1200" b="1" dirty="0">
                <a:solidFill>
                  <a:srgbClr val="1E336F"/>
                </a:solidFill>
                <a:latin typeface="Roboto"/>
                <a:ea typeface="Roboto"/>
                <a:cs typeface="Roboto"/>
                <a:sym typeface="Roboto"/>
              </a:endParaRPr>
            </a:p>
          </p:txBody>
        </p:sp>
        <p:sp>
          <p:nvSpPr>
            <p:cNvPr id="180" name="Google Shape;180;p23"/>
            <p:cNvSpPr/>
            <p:nvPr/>
          </p:nvSpPr>
          <p:spPr>
            <a:xfrm>
              <a:off x="7647018" y="1948510"/>
              <a:ext cx="594300" cy="594300"/>
            </a:xfrm>
            <a:prstGeom prst="ellipse">
              <a:avLst/>
            </a:prstGeom>
            <a:noFill/>
            <a:ln w="38100" cap="flat" cmpd="sng">
              <a:solidFill>
                <a:srgbClr val="1E33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B8C5"/>
                </a:solidFill>
              </a:endParaRPr>
            </a:p>
          </p:txBody>
        </p:sp>
        <p:sp>
          <p:nvSpPr>
            <p:cNvPr id="181" name="Google Shape;181;p23"/>
            <p:cNvSpPr txBox="1"/>
            <p:nvPr/>
          </p:nvSpPr>
          <p:spPr>
            <a:xfrm>
              <a:off x="7264213" y="2649615"/>
              <a:ext cx="1359900" cy="44907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rgbClr val="1E336F"/>
                  </a:solidFill>
                  <a:latin typeface="Roboto"/>
                  <a:ea typeface="Roboto"/>
                  <a:cs typeface="Roboto"/>
                  <a:sym typeface="Roboto"/>
                </a:rPr>
                <a:t>Conclusion</a:t>
              </a:r>
              <a:endParaRPr sz="1000" b="1" dirty="0">
                <a:solidFill>
                  <a:srgbClr val="1E336F"/>
                </a:solidFill>
                <a:latin typeface="Roboto"/>
                <a:ea typeface="Roboto"/>
                <a:cs typeface="Roboto"/>
                <a:sym typeface="Roboto"/>
              </a:endParaRPr>
            </a:p>
          </p:txBody>
        </p:sp>
        <p:sp>
          <p:nvSpPr>
            <p:cNvPr id="182" name="Google Shape;182;p23"/>
            <p:cNvSpPr txBox="1"/>
            <p:nvPr/>
          </p:nvSpPr>
          <p:spPr>
            <a:xfrm>
              <a:off x="7725768" y="2034174"/>
              <a:ext cx="436800" cy="39651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rgbClr val="1E336F"/>
                  </a:solidFill>
                  <a:latin typeface="Roboto"/>
                  <a:ea typeface="Roboto"/>
                  <a:cs typeface="Roboto"/>
                  <a:sym typeface="Roboto"/>
                </a:rPr>
                <a:t>6</a:t>
              </a:r>
              <a:endParaRPr sz="1200" b="1">
                <a:solidFill>
                  <a:srgbClr val="1E336F"/>
                </a:solidFill>
                <a:latin typeface="Roboto"/>
                <a:ea typeface="Roboto"/>
                <a:cs typeface="Roboto"/>
                <a:sym typeface="Roboto"/>
              </a:endParaRPr>
            </a:p>
          </p:txBody>
        </p:sp>
        <p:sp>
          <p:nvSpPr>
            <p:cNvPr id="183" name="Google Shape;183;p23"/>
            <p:cNvSpPr/>
            <p:nvPr/>
          </p:nvSpPr>
          <p:spPr>
            <a:xfrm>
              <a:off x="3004357" y="2251735"/>
              <a:ext cx="353400" cy="36900"/>
            </a:xfrm>
            <a:prstGeom prst="roundRect">
              <a:avLst>
                <a:gd name="adj" fmla="val 50000"/>
              </a:avLst>
            </a:prstGeom>
            <a:solidFill>
              <a:srgbClr val="1E336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B8C5"/>
                </a:solidFill>
              </a:endParaRPr>
            </a:p>
          </p:txBody>
        </p:sp>
        <p:sp>
          <p:nvSpPr>
            <p:cNvPr id="184" name="Google Shape;184;p23"/>
            <p:cNvSpPr/>
            <p:nvPr/>
          </p:nvSpPr>
          <p:spPr>
            <a:xfrm>
              <a:off x="4358720" y="2251735"/>
              <a:ext cx="353400" cy="36900"/>
            </a:xfrm>
            <a:prstGeom prst="roundRect">
              <a:avLst>
                <a:gd name="adj" fmla="val 50000"/>
              </a:avLst>
            </a:prstGeom>
            <a:solidFill>
              <a:srgbClr val="1E336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B8C5"/>
                </a:solidFill>
              </a:endParaRPr>
            </a:p>
          </p:txBody>
        </p:sp>
        <p:sp>
          <p:nvSpPr>
            <p:cNvPr id="185" name="Google Shape;185;p23"/>
            <p:cNvSpPr/>
            <p:nvPr/>
          </p:nvSpPr>
          <p:spPr>
            <a:xfrm>
              <a:off x="5713595" y="2251735"/>
              <a:ext cx="353400" cy="36900"/>
            </a:xfrm>
            <a:prstGeom prst="roundRect">
              <a:avLst>
                <a:gd name="adj" fmla="val 50000"/>
              </a:avLst>
            </a:prstGeom>
            <a:solidFill>
              <a:srgbClr val="1E336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B8C5"/>
                </a:solidFill>
              </a:endParaRPr>
            </a:p>
          </p:txBody>
        </p:sp>
        <p:sp>
          <p:nvSpPr>
            <p:cNvPr id="186" name="Google Shape;186;p23"/>
            <p:cNvSpPr/>
            <p:nvPr/>
          </p:nvSpPr>
          <p:spPr>
            <a:xfrm>
              <a:off x="7079257" y="2251735"/>
              <a:ext cx="353400" cy="36900"/>
            </a:xfrm>
            <a:prstGeom prst="roundRect">
              <a:avLst>
                <a:gd name="adj" fmla="val 50000"/>
              </a:avLst>
            </a:prstGeom>
            <a:solidFill>
              <a:srgbClr val="1E336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B8C5"/>
                </a:solidFill>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body" idx="1"/>
          </p:nvPr>
        </p:nvSpPr>
        <p:spPr>
          <a:xfrm>
            <a:off x="186600" y="187125"/>
            <a:ext cx="8672100" cy="3618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 sz="2400"/>
              <a:t>Introduction</a:t>
            </a:r>
            <a:endParaRPr sz="2400"/>
          </a:p>
        </p:txBody>
      </p:sp>
      <p:sp>
        <p:nvSpPr>
          <p:cNvPr id="4" name="Google Shape;233;p26">
            <a:extLst>
              <a:ext uri="{FF2B5EF4-FFF2-40B4-BE49-F238E27FC236}">
                <a16:creationId xmlns:a16="http://schemas.microsoft.com/office/drawing/2014/main" id="{038B6D2E-0468-968A-C5FB-86CF42FC3CAB}"/>
              </a:ext>
            </a:extLst>
          </p:cNvPr>
          <p:cNvSpPr txBox="1">
            <a:spLocks noGrp="1"/>
          </p:cNvSpPr>
          <p:nvPr>
            <p:ph type="body" idx="2"/>
          </p:nvPr>
        </p:nvSpPr>
        <p:spPr>
          <a:xfrm>
            <a:off x="186601" y="682752"/>
            <a:ext cx="6264534" cy="3674698"/>
          </a:xfrm>
          <a:prstGeom prst="rect">
            <a:avLst/>
          </a:prstGeom>
        </p:spPr>
        <p:txBody>
          <a:bodyPr spcFirstLastPara="1" wrap="square" lIns="91425" tIns="45700" rIns="91425" bIns="45700" anchor="ctr" anchorCtr="0">
            <a:noAutofit/>
          </a:bodyPr>
          <a:lstStyle/>
          <a:p>
            <a:pPr marL="457200" lvl="0" indent="-317500" algn="l" rtl="0">
              <a:lnSpc>
                <a:spcPct val="115000"/>
              </a:lnSpc>
              <a:spcBef>
                <a:spcPts val="1000"/>
              </a:spcBef>
              <a:spcAft>
                <a:spcPts val="0"/>
              </a:spcAft>
              <a:buSzPts val="1400"/>
              <a:buChar char="•"/>
            </a:pPr>
            <a:r>
              <a:rPr lang="en-GB" dirty="0"/>
              <a:t>‘The visual and haptic perception of natural object shape’ investigates how humans perceive natural object shapes through vision and touch with the use of 3d printed bell peppers.</a:t>
            </a:r>
          </a:p>
          <a:p>
            <a:pPr marL="457200" lvl="0" indent="-317500" algn="l" rtl="0">
              <a:lnSpc>
                <a:spcPct val="115000"/>
              </a:lnSpc>
              <a:spcBef>
                <a:spcPts val="1000"/>
              </a:spcBef>
              <a:spcAft>
                <a:spcPts val="0"/>
              </a:spcAft>
              <a:buSzPts val="1400"/>
              <a:buChar char="•"/>
            </a:pPr>
            <a:r>
              <a:rPr lang="en-US" dirty="0"/>
              <a:t>I will explore and validate the findings from certain aspects of this study in order to understand how learnings from the experiments can be implemented to develop augmented and virtual reality technology.</a:t>
            </a:r>
          </a:p>
          <a:p>
            <a:pPr marL="457200" lvl="0" indent="-317500" algn="l" rtl="0">
              <a:lnSpc>
                <a:spcPct val="115000"/>
              </a:lnSpc>
              <a:spcBef>
                <a:spcPts val="1000"/>
              </a:spcBef>
              <a:spcAft>
                <a:spcPts val="0"/>
              </a:spcAft>
              <a:buSzPts val="1400"/>
              <a:buChar char="•"/>
            </a:pPr>
            <a:r>
              <a:rPr lang="en-US" dirty="0"/>
              <a:t>I will do this by replicating part of the experiment as a </a:t>
            </a:r>
            <a:r>
              <a:rPr lang="en-GB" dirty="0"/>
              <a:t>ROS package that uses a Bayesian network to predict the probability of recognition accuracy for objects manipulated haptically for a specific duration.</a:t>
            </a:r>
            <a:endParaRPr dirty="0"/>
          </a:p>
        </p:txBody>
      </p:sp>
      <p:pic>
        <p:nvPicPr>
          <p:cNvPr id="6" name="Picture 5">
            <a:extLst>
              <a:ext uri="{FF2B5EF4-FFF2-40B4-BE49-F238E27FC236}">
                <a16:creationId xmlns:a16="http://schemas.microsoft.com/office/drawing/2014/main" id="{0EE592F2-6B0F-7140-476E-9F6CFD7870E3}"/>
              </a:ext>
            </a:extLst>
          </p:cNvPr>
          <p:cNvPicPr>
            <a:picLocks noChangeAspect="1"/>
          </p:cNvPicPr>
          <p:nvPr/>
        </p:nvPicPr>
        <p:blipFill>
          <a:blip r:embed="rId3"/>
          <a:stretch>
            <a:fillRect/>
          </a:stretch>
        </p:blipFill>
        <p:spPr>
          <a:xfrm>
            <a:off x="6548043" y="1120064"/>
            <a:ext cx="2310657" cy="29033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body" idx="1"/>
          </p:nvPr>
        </p:nvSpPr>
        <p:spPr>
          <a:xfrm>
            <a:off x="186600" y="187125"/>
            <a:ext cx="8672100" cy="3618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GB" sz="2400" dirty="0"/>
              <a:t>The</a:t>
            </a:r>
            <a:r>
              <a:rPr lang="en" sz="2400" dirty="0"/>
              <a:t> Paper</a:t>
            </a:r>
            <a:endParaRPr sz="2400" dirty="0"/>
          </a:p>
        </p:txBody>
      </p:sp>
      <p:sp>
        <p:nvSpPr>
          <p:cNvPr id="4" name="TextBox 3">
            <a:extLst>
              <a:ext uri="{FF2B5EF4-FFF2-40B4-BE49-F238E27FC236}">
                <a16:creationId xmlns:a16="http://schemas.microsoft.com/office/drawing/2014/main" id="{ACAAC202-DC0D-C15E-5BB5-B3035EE27FFD}"/>
              </a:ext>
            </a:extLst>
          </p:cNvPr>
          <p:cNvSpPr txBox="1"/>
          <p:nvPr/>
        </p:nvSpPr>
        <p:spPr>
          <a:xfrm>
            <a:off x="514350" y="978694"/>
            <a:ext cx="3964781" cy="1123384"/>
          </a:xfrm>
          <a:prstGeom prst="rect">
            <a:avLst/>
          </a:prstGeom>
          <a:noFill/>
        </p:spPr>
        <p:txBody>
          <a:bodyPr wrap="square" rtlCol="0">
            <a:spAutoFit/>
          </a:bodyPr>
          <a:lstStyle/>
          <a:p>
            <a:r>
              <a:rPr lang="en-US" b="1" dirty="0">
                <a:solidFill>
                  <a:srgbClr val="1E336F"/>
                </a:solidFill>
              </a:rPr>
              <a:t>Objectives</a:t>
            </a:r>
          </a:p>
          <a:p>
            <a:endParaRPr lang="en-US" sz="500" dirty="0">
              <a:solidFill>
                <a:srgbClr val="1E336F"/>
              </a:solidFill>
            </a:endParaRPr>
          </a:p>
          <a:p>
            <a:pPr marL="171450" indent="-171450">
              <a:buFont typeface="Arial" panose="020B0604020202020204" pitchFamily="34" charset="0"/>
              <a:buChar char="•"/>
            </a:pPr>
            <a:r>
              <a:rPr lang="en-GB" sz="1200" dirty="0">
                <a:solidFill>
                  <a:srgbClr val="1E336F"/>
                </a:solidFill>
              </a:rPr>
              <a:t>Investigate how humans perceive natural object shapes through vision &amp; touch.</a:t>
            </a:r>
          </a:p>
          <a:p>
            <a:pPr marL="171450" indent="-171450">
              <a:buFont typeface="Arial" panose="020B0604020202020204" pitchFamily="34" charset="0"/>
              <a:buChar char="•"/>
            </a:pPr>
            <a:r>
              <a:rPr lang="en-GB" sz="1200" dirty="0">
                <a:solidFill>
                  <a:srgbClr val="1E336F"/>
                </a:solidFill>
              </a:rPr>
              <a:t>explore the underlying mechanisms of visual and haptic shape perception</a:t>
            </a:r>
          </a:p>
        </p:txBody>
      </p:sp>
      <p:sp>
        <p:nvSpPr>
          <p:cNvPr id="5" name="TextBox 4">
            <a:extLst>
              <a:ext uri="{FF2B5EF4-FFF2-40B4-BE49-F238E27FC236}">
                <a16:creationId xmlns:a16="http://schemas.microsoft.com/office/drawing/2014/main" id="{72104C7F-DACC-F16C-AFD4-4517DA1D41BA}"/>
              </a:ext>
            </a:extLst>
          </p:cNvPr>
          <p:cNvSpPr txBox="1"/>
          <p:nvPr/>
        </p:nvSpPr>
        <p:spPr>
          <a:xfrm>
            <a:off x="4572000" y="977891"/>
            <a:ext cx="4057650" cy="1492716"/>
          </a:xfrm>
          <a:prstGeom prst="rect">
            <a:avLst/>
          </a:prstGeom>
          <a:noFill/>
        </p:spPr>
        <p:txBody>
          <a:bodyPr wrap="square" rtlCol="0">
            <a:spAutoFit/>
          </a:bodyPr>
          <a:lstStyle/>
          <a:p>
            <a:r>
              <a:rPr lang="en-US" b="1" dirty="0">
                <a:solidFill>
                  <a:srgbClr val="1E336F"/>
                </a:solidFill>
              </a:rPr>
              <a:t>Methods</a:t>
            </a:r>
          </a:p>
          <a:p>
            <a:endParaRPr lang="en-US" sz="500" dirty="0">
              <a:solidFill>
                <a:srgbClr val="1E336F"/>
              </a:solidFill>
            </a:endParaRPr>
          </a:p>
          <a:p>
            <a:pPr marL="171450" indent="-171450">
              <a:buFont typeface="Arial" panose="020B0604020202020204" pitchFamily="34" charset="0"/>
              <a:buChar char="•"/>
            </a:pPr>
            <a:r>
              <a:rPr lang="en-GB" sz="1200" dirty="0">
                <a:solidFill>
                  <a:srgbClr val="1E336F"/>
                </a:solidFill>
              </a:rPr>
              <a:t>Experiment 1 - Observers haptically manipulate 1 object and then indicate which of 12 objects had the same shape.</a:t>
            </a:r>
          </a:p>
          <a:p>
            <a:pPr marL="171450" indent="-171450">
              <a:buFont typeface="Arial" panose="020B0604020202020204" pitchFamily="34" charset="0"/>
              <a:buChar char="•"/>
            </a:pPr>
            <a:r>
              <a:rPr lang="en-GB" sz="1200" dirty="0">
                <a:solidFill>
                  <a:srgbClr val="1E336F"/>
                </a:solidFill>
              </a:rPr>
              <a:t>Experiment 2 - 2 Objects were presented unimodally (vis/vis or hap/hap) or cross-modally (vis/hap or hap/vis). Observers identified is shapes were same.</a:t>
            </a:r>
          </a:p>
        </p:txBody>
      </p:sp>
      <p:sp>
        <p:nvSpPr>
          <p:cNvPr id="6" name="TextBox 5">
            <a:extLst>
              <a:ext uri="{FF2B5EF4-FFF2-40B4-BE49-F238E27FC236}">
                <a16:creationId xmlns:a16="http://schemas.microsoft.com/office/drawing/2014/main" id="{EFCB360D-C34A-455A-31F9-9A63072517BA}"/>
              </a:ext>
            </a:extLst>
          </p:cNvPr>
          <p:cNvSpPr txBox="1"/>
          <p:nvPr/>
        </p:nvSpPr>
        <p:spPr>
          <a:xfrm>
            <a:off x="514350" y="2572553"/>
            <a:ext cx="3964781" cy="1677382"/>
          </a:xfrm>
          <a:prstGeom prst="rect">
            <a:avLst/>
          </a:prstGeom>
          <a:noFill/>
        </p:spPr>
        <p:txBody>
          <a:bodyPr wrap="square" rtlCol="0">
            <a:spAutoFit/>
          </a:bodyPr>
          <a:lstStyle/>
          <a:p>
            <a:r>
              <a:rPr lang="en-US" b="1" dirty="0">
                <a:solidFill>
                  <a:srgbClr val="1E336F"/>
                </a:solidFill>
              </a:rPr>
              <a:t>Results</a:t>
            </a:r>
          </a:p>
          <a:p>
            <a:endParaRPr lang="en-US" sz="500" dirty="0">
              <a:solidFill>
                <a:srgbClr val="1E336F"/>
              </a:solidFill>
            </a:endParaRPr>
          </a:p>
          <a:p>
            <a:pPr marL="171450" indent="-171450">
              <a:buFont typeface="Arial" panose="020B0604020202020204" pitchFamily="34" charset="0"/>
              <a:buChar char="•"/>
            </a:pPr>
            <a:r>
              <a:rPr lang="en-GB" sz="1200" dirty="0">
                <a:solidFill>
                  <a:srgbClr val="1E336F"/>
                </a:solidFill>
              </a:rPr>
              <a:t>Participants using touch were more accurate at discriminating between objects than those using vision, especially with objects with more complex local features.</a:t>
            </a:r>
          </a:p>
          <a:p>
            <a:pPr marL="171450" indent="-171450">
              <a:buFont typeface="Arial" panose="020B0604020202020204" pitchFamily="34" charset="0"/>
              <a:buChar char="•"/>
            </a:pPr>
            <a:r>
              <a:rPr lang="en-GB" sz="1200" dirty="0">
                <a:solidFill>
                  <a:srgbClr val="1E336F"/>
                </a:solidFill>
              </a:rPr>
              <a:t>Visual and haptic shape perception may rely on different neural processes in the brain (vision relies on feedforward &amp; touch relies on feedback).</a:t>
            </a:r>
          </a:p>
        </p:txBody>
      </p:sp>
      <p:sp>
        <p:nvSpPr>
          <p:cNvPr id="7" name="TextBox 6">
            <a:extLst>
              <a:ext uri="{FF2B5EF4-FFF2-40B4-BE49-F238E27FC236}">
                <a16:creationId xmlns:a16="http://schemas.microsoft.com/office/drawing/2014/main" id="{C13733BF-5238-4967-C571-93C6CEEAA8ED}"/>
              </a:ext>
            </a:extLst>
          </p:cNvPr>
          <p:cNvSpPr txBox="1"/>
          <p:nvPr/>
        </p:nvSpPr>
        <p:spPr>
          <a:xfrm>
            <a:off x="4572000" y="2571750"/>
            <a:ext cx="4057650" cy="1308050"/>
          </a:xfrm>
          <a:prstGeom prst="rect">
            <a:avLst/>
          </a:prstGeom>
          <a:noFill/>
        </p:spPr>
        <p:txBody>
          <a:bodyPr wrap="square" rtlCol="0">
            <a:spAutoFit/>
          </a:bodyPr>
          <a:lstStyle/>
          <a:p>
            <a:r>
              <a:rPr lang="en-US" b="1" dirty="0">
                <a:solidFill>
                  <a:srgbClr val="1E336F"/>
                </a:solidFill>
              </a:rPr>
              <a:t>Future Implications</a:t>
            </a:r>
          </a:p>
          <a:p>
            <a:endParaRPr lang="en-US" sz="500" dirty="0">
              <a:solidFill>
                <a:srgbClr val="1E336F"/>
              </a:solidFill>
            </a:endParaRPr>
          </a:p>
          <a:p>
            <a:pPr marL="171450" indent="-171450">
              <a:buFont typeface="Arial" panose="020B0604020202020204" pitchFamily="34" charset="0"/>
              <a:buChar char="•"/>
            </a:pPr>
            <a:r>
              <a:rPr lang="en-GB" sz="1200" dirty="0">
                <a:solidFill>
                  <a:srgbClr val="1E336F"/>
                </a:solidFill>
              </a:rPr>
              <a:t>Development of robots and artificial intelligence that need to be able to perceive and interact with objects in natural environments by highlighting the importance of considering vision and touch in the design of human-machine interfaces.</a:t>
            </a:r>
          </a:p>
        </p:txBody>
      </p:sp>
    </p:spTree>
    <p:extLst>
      <p:ext uri="{BB962C8B-B14F-4D97-AF65-F5344CB8AC3E}">
        <p14:creationId xmlns:p14="http://schemas.microsoft.com/office/powerpoint/2010/main" val="3691052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body" idx="1"/>
          </p:nvPr>
        </p:nvSpPr>
        <p:spPr>
          <a:xfrm>
            <a:off x="186600" y="187125"/>
            <a:ext cx="8672100" cy="3618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sz="2400" dirty="0"/>
              <a:t>Inspiration</a:t>
            </a:r>
            <a:endParaRPr sz="2400" dirty="0"/>
          </a:p>
        </p:txBody>
      </p:sp>
      <p:sp>
        <p:nvSpPr>
          <p:cNvPr id="233" name="Google Shape;233;p26"/>
          <p:cNvSpPr txBox="1">
            <a:spLocks noGrp="1"/>
          </p:cNvSpPr>
          <p:nvPr>
            <p:ph type="body" idx="2"/>
          </p:nvPr>
        </p:nvSpPr>
        <p:spPr>
          <a:xfrm>
            <a:off x="186600" y="682752"/>
            <a:ext cx="5604111" cy="3674698"/>
          </a:xfrm>
          <a:prstGeom prst="rect">
            <a:avLst/>
          </a:prstGeom>
        </p:spPr>
        <p:txBody>
          <a:bodyPr spcFirstLastPara="1" wrap="square" lIns="91425" tIns="45700" rIns="91425" bIns="45700" anchor="ctr" anchorCtr="0">
            <a:noAutofit/>
          </a:bodyPr>
          <a:lstStyle/>
          <a:p>
            <a:pPr marL="457200" lvl="0" indent="-317500" algn="l" rtl="0">
              <a:lnSpc>
                <a:spcPct val="115000"/>
              </a:lnSpc>
              <a:spcBef>
                <a:spcPts val="1000"/>
              </a:spcBef>
              <a:spcAft>
                <a:spcPts val="0"/>
              </a:spcAft>
              <a:buSzPts val="1400"/>
              <a:buChar char="•"/>
            </a:pPr>
            <a:r>
              <a:rPr lang="en-US" dirty="0"/>
              <a:t>Experiment 1 investigates t</a:t>
            </a:r>
            <a:r>
              <a:rPr lang="en-GB" dirty="0"/>
              <a:t>he ability of participants to identify an object they experience either haptically or visually. </a:t>
            </a:r>
          </a:p>
          <a:p>
            <a:pPr>
              <a:lnSpc>
                <a:spcPct val="115000"/>
              </a:lnSpc>
            </a:pPr>
            <a:r>
              <a:rPr lang="en-US" dirty="0"/>
              <a:t>When given an object to manipulate haptically, participants were given either 3,5,7,9 or 15 seconds to handle the object (without seeing it) and then shown all 12 objects and asked to identify the object they handled.</a:t>
            </a:r>
          </a:p>
          <a:p>
            <a:pPr>
              <a:lnSpc>
                <a:spcPct val="115000"/>
              </a:lnSpc>
            </a:pPr>
            <a:r>
              <a:rPr lang="en-US" dirty="0"/>
              <a:t>Recognition Accuracy was then recorded by object &amp; haptic manipulation time, and results were compiled in a confusion matrix.</a:t>
            </a:r>
          </a:p>
          <a:p>
            <a:pPr>
              <a:lnSpc>
                <a:spcPct val="115000"/>
              </a:lnSpc>
            </a:pPr>
            <a:r>
              <a:rPr lang="en-US" dirty="0"/>
              <a:t>These aspects of experiment 1 prompted me to use these features to validate the results of this part of the study.</a:t>
            </a:r>
            <a:endParaRPr dirty="0"/>
          </a:p>
        </p:txBody>
      </p:sp>
      <p:pic>
        <p:nvPicPr>
          <p:cNvPr id="6" name="Picture 5">
            <a:extLst>
              <a:ext uri="{FF2B5EF4-FFF2-40B4-BE49-F238E27FC236}">
                <a16:creationId xmlns:a16="http://schemas.microsoft.com/office/drawing/2014/main" id="{1A7C5E3B-4ED7-95EF-6DEF-E0CE1D9DD3B7}"/>
              </a:ext>
            </a:extLst>
          </p:cNvPr>
          <p:cNvPicPr>
            <a:picLocks noChangeAspect="1"/>
          </p:cNvPicPr>
          <p:nvPr/>
        </p:nvPicPr>
        <p:blipFill>
          <a:blip r:embed="rId3"/>
          <a:stretch>
            <a:fillRect/>
          </a:stretch>
        </p:blipFill>
        <p:spPr>
          <a:xfrm>
            <a:off x="6686291" y="2536601"/>
            <a:ext cx="1469818" cy="1744955"/>
          </a:xfrm>
          <a:prstGeom prst="rect">
            <a:avLst/>
          </a:prstGeom>
        </p:spPr>
      </p:pic>
      <p:grpSp>
        <p:nvGrpSpPr>
          <p:cNvPr id="26" name="Group 25">
            <a:extLst>
              <a:ext uri="{FF2B5EF4-FFF2-40B4-BE49-F238E27FC236}">
                <a16:creationId xmlns:a16="http://schemas.microsoft.com/office/drawing/2014/main" id="{6DCFDD63-B3C7-9F9C-8243-82E1DB9B7098}"/>
              </a:ext>
            </a:extLst>
          </p:cNvPr>
          <p:cNvGrpSpPr/>
          <p:nvPr/>
        </p:nvGrpSpPr>
        <p:grpSpPr>
          <a:xfrm>
            <a:off x="6299221" y="891792"/>
            <a:ext cx="2377471" cy="1459752"/>
            <a:chOff x="6319892" y="1183195"/>
            <a:chExt cx="2377471" cy="1459752"/>
          </a:xfrm>
        </p:grpSpPr>
        <p:pic>
          <p:nvPicPr>
            <p:cNvPr id="17" name="Picture 16">
              <a:extLst>
                <a:ext uri="{FF2B5EF4-FFF2-40B4-BE49-F238E27FC236}">
                  <a16:creationId xmlns:a16="http://schemas.microsoft.com/office/drawing/2014/main" id="{01B53100-7B54-B788-829D-76A2B2DC992B}"/>
                </a:ext>
              </a:extLst>
            </p:cNvPr>
            <p:cNvPicPr>
              <a:picLocks noChangeAspect="1"/>
            </p:cNvPicPr>
            <p:nvPr/>
          </p:nvPicPr>
          <p:blipFill>
            <a:blip r:embed="rId4"/>
            <a:stretch>
              <a:fillRect/>
            </a:stretch>
          </p:blipFill>
          <p:spPr>
            <a:xfrm>
              <a:off x="6319892" y="1183195"/>
              <a:ext cx="2243959" cy="1093096"/>
            </a:xfrm>
            <a:prstGeom prst="rect">
              <a:avLst/>
            </a:prstGeom>
          </p:spPr>
        </p:pic>
        <p:pic>
          <p:nvPicPr>
            <p:cNvPr id="18" name="Picture 17">
              <a:extLst>
                <a:ext uri="{FF2B5EF4-FFF2-40B4-BE49-F238E27FC236}">
                  <a16:creationId xmlns:a16="http://schemas.microsoft.com/office/drawing/2014/main" id="{B913CD15-C9FE-2115-BB63-5301FCA3F2E4}"/>
                </a:ext>
              </a:extLst>
            </p:cNvPr>
            <p:cNvPicPr>
              <a:picLocks noChangeAspect="1"/>
            </p:cNvPicPr>
            <p:nvPr/>
          </p:nvPicPr>
          <p:blipFill>
            <a:blip r:embed="rId5"/>
            <a:stretch>
              <a:fillRect/>
            </a:stretch>
          </p:blipFill>
          <p:spPr>
            <a:xfrm>
              <a:off x="7431180" y="1469929"/>
              <a:ext cx="1266183" cy="1173018"/>
            </a:xfrm>
            <a:prstGeom prst="rect">
              <a:avLst/>
            </a:prstGeom>
          </p:spPr>
        </p:pic>
      </p:grpSp>
      <p:cxnSp>
        <p:nvCxnSpPr>
          <p:cNvPr id="20" name="Connector: Elbow 19">
            <a:extLst>
              <a:ext uri="{FF2B5EF4-FFF2-40B4-BE49-F238E27FC236}">
                <a16:creationId xmlns:a16="http://schemas.microsoft.com/office/drawing/2014/main" id="{1B612A26-C379-9910-D980-7F27565CD3C9}"/>
              </a:ext>
            </a:extLst>
          </p:cNvPr>
          <p:cNvCxnSpPr>
            <a:cxnSpLocks/>
            <a:endCxn id="46" idx="1"/>
          </p:cNvCxnSpPr>
          <p:nvPr/>
        </p:nvCxnSpPr>
        <p:spPr>
          <a:xfrm rot="5400000">
            <a:off x="6580133" y="2086362"/>
            <a:ext cx="617792" cy="384364"/>
          </a:xfrm>
          <a:prstGeom prst="bentConnector4">
            <a:avLst>
              <a:gd name="adj1" fmla="val 45885"/>
              <a:gd name="adj2" fmla="val 159475"/>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2" name="Connector: Elbow 21">
            <a:extLst>
              <a:ext uri="{FF2B5EF4-FFF2-40B4-BE49-F238E27FC236}">
                <a16:creationId xmlns:a16="http://schemas.microsoft.com/office/drawing/2014/main" id="{DA5C1A19-2FAC-B3DF-6989-BF4A4A8339E4}"/>
              </a:ext>
            </a:extLst>
          </p:cNvPr>
          <p:cNvCxnSpPr>
            <a:cxnSpLocks/>
            <a:stCxn id="18" idx="2"/>
            <a:endCxn id="45" idx="3"/>
          </p:cNvCxnSpPr>
          <p:nvPr/>
        </p:nvCxnSpPr>
        <p:spPr>
          <a:xfrm rot="16200000" flipH="1">
            <a:off x="7392007" y="3003138"/>
            <a:ext cx="1415694" cy="112506"/>
          </a:xfrm>
          <a:prstGeom prst="bentConnector4">
            <a:avLst>
              <a:gd name="adj1" fmla="val 7028"/>
              <a:gd name="adj2" fmla="val 286719"/>
            </a:avLst>
          </a:prstGeom>
          <a:ln>
            <a:tailEnd type="triangle"/>
          </a:ln>
        </p:spPr>
        <p:style>
          <a:lnRef idx="1">
            <a:schemeClr val="accent5"/>
          </a:lnRef>
          <a:fillRef idx="0">
            <a:schemeClr val="accent5"/>
          </a:fillRef>
          <a:effectRef idx="0">
            <a:schemeClr val="accent5"/>
          </a:effectRef>
          <a:fontRef idx="minor">
            <a:schemeClr val="tx1"/>
          </a:fontRef>
        </p:style>
      </p:cxnSp>
      <p:sp>
        <p:nvSpPr>
          <p:cNvPr id="45" name="Rectangle 44">
            <a:extLst>
              <a:ext uri="{FF2B5EF4-FFF2-40B4-BE49-F238E27FC236}">
                <a16:creationId xmlns:a16="http://schemas.microsoft.com/office/drawing/2014/main" id="{E421DFAD-8546-48A0-32D1-B3CD1C5E9BCF}"/>
              </a:ext>
            </a:extLst>
          </p:cNvPr>
          <p:cNvSpPr/>
          <p:nvPr/>
        </p:nvSpPr>
        <p:spPr>
          <a:xfrm>
            <a:off x="6696846" y="3716399"/>
            <a:ext cx="1459261" cy="101677"/>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B67C5698-7AD2-2EC5-AAE5-6E2FF9E01940}"/>
              </a:ext>
            </a:extLst>
          </p:cNvPr>
          <p:cNvSpPr/>
          <p:nvPr/>
        </p:nvSpPr>
        <p:spPr>
          <a:xfrm>
            <a:off x="6696847" y="2536601"/>
            <a:ext cx="1459262" cy="101677"/>
          </a:xfrm>
          <a:prstGeom prst="rect">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4" name="Connector: Elbow 53">
            <a:extLst>
              <a:ext uri="{FF2B5EF4-FFF2-40B4-BE49-F238E27FC236}">
                <a16:creationId xmlns:a16="http://schemas.microsoft.com/office/drawing/2014/main" id="{49E119F7-ECA6-3104-2941-B10FEF928BE9}"/>
              </a:ext>
            </a:extLst>
          </p:cNvPr>
          <p:cNvCxnSpPr>
            <a:cxnSpLocks/>
          </p:cNvCxnSpPr>
          <p:nvPr/>
        </p:nvCxnSpPr>
        <p:spPr>
          <a:xfrm rot="16200000" flipH="1">
            <a:off x="8874332" y="2821280"/>
            <a:ext cx="66693" cy="2972956"/>
          </a:xfrm>
          <a:prstGeom prst="bentConnector2">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74460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194" name="Rectangle 193">
            <a:extLst>
              <a:ext uri="{FF2B5EF4-FFF2-40B4-BE49-F238E27FC236}">
                <a16:creationId xmlns:a16="http://schemas.microsoft.com/office/drawing/2014/main" id="{AEC27348-1AC7-F172-41D0-D556E3BDFA17}"/>
              </a:ext>
            </a:extLst>
          </p:cNvPr>
          <p:cNvSpPr/>
          <p:nvPr/>
        </p:nvSpPr>
        <p:spPr>
          <a:xfrm>
            <a:off x="4871721" y="3341449"/>
            <a:ext cx="3997140" cy="655886"/>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a:extLst>
              <a:ext uri="{FF2B5EF4-FFF2-40B4-BE49-F238E27FC236}">
                <a16:creationId xmlns:a16="http://schemas.microsoft.com/office/drawing/2014/main" id="{C35ADC5A-6425-10F9-1B30-FEE692ECEB6C}"/>
              </a:ext>
            </a:extLst>
          </p:cNvPr>
          <p:cNvSpPr/>
          <p:nvPr/>
        </p:nvSpPr>
        <p:spPr>
          <a:xfrm>
            <a:off x="4963273" y="3284309"/>
            <a:ext cx="675528" cy="135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accent2"/>
              </a:solidFill>
            </a:endParaRPr>
          </a:p>
        </p:txBody>
      </p:sp>
      <p:sp>
        <p:nvSpPr>
          <p:cNvPr id="232" name="Google Shape;232;p26"/>
          <p:cNvSpPr txBox="1">
            <a:spLocks noGrp="1"/>
          </p:cNvSpPr>
          <p:nvPr>
            <p:ph type="body" idx="1"/>
          </p:nvPr>
        </p:nvSpPr>
        <p:spPr>
          <a:xfrm>
            <a:off x="186600" y="187125"/>
            <a:ext cx="8672100" cy="3618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sz="2400" dirty="0"/>
              <a:t>Implementation</a:t>
            </a:r>
            <a:endParaRPr sz="2400" dirty="0"/>
          </a:p>
        </p:txBody>
      </p:sp>
      <p:sp>
        <p:nvSpPr>
          <p:cNvPr id="233" name="Google Shape;233;p26"/>
          <p:cNvSpPr txBox="1">
            <a:spLocks noGrp="1"/>
          </p:cNvSpPr>
          <p:nvPr>
            <p:ph type="body" idx="2"/>
          </p:nvPr>
        </p:nvSpPr>
        <p:spPr>
          <a:xfrm>
            <a:off x="186600" y="624250"/>
            <a:ext cx="4385400" cy="3733200"/>
          </a:xfrm>
          <a:prstGeom prst="rect">
            <a:avLst/>
          </a:prstGeom>
        </p:spPr>
        <p:txBody>
          <a:bodyPr spcFirstLastPara="1" wrap="square" lIns="91425" tIns="45700" rIns="91425" bIns="45700" anchor="ctr" anchorCtr="0">
            <a:noAutofit/>
          </a:bodyPr>
          <a:lstStyle/>
          <a:p>
            <a:pPr marL="482600" lvl="0" indent="-342900" algn="l" rtl="0">
              <a:lnSpc>
                <a:spcPct val="115000"/>
              </a:lnSpc>
              <a:spcBef>
                <a:spcPts val="1000"/>
              </a:spcBef>
              <a:spcAft>
                <a:spcPts val="0"/>
              </a:spcAft>
              <a:buSzPts val="1400"/>
              <a:buFont typeface="+mj-lt"/>
              <a:buAutoNum type="arabicPeriod"/>
            </a:pPr>
            <a:r>
              <a:rPr lang="en-GB" dirty="0"/>
              <a:t>'</a:t>
            </a:r>
            <a:r>
              <a:rPr lang="en-GB" b="1" dirty="0" err="1"/>
              <a:t>haptic_interaction_generator</a:t>
            </a:r>
            <a:r>
              <a:rPr lang="en-GB" dirty="0"/>
              <a:t>' randomly picks an object to be haptically manipulated &amp; the amount of time allowed for manipulation.</a:t>
            </a:r>
          </a:p>
          <a:p>
            <a:pPr marL="482600" lvl="0" indent="-342900" algn="l" rtl="0">
              <a:lnSpc>
                <a:spcPct val="115000"/>
              </a:lnSpc>
              <a:spcBef>
                <a:spcPts val="1000"/>
              </a:spcBef>
              <a:spcAft>
                <a:spcPts val="0"/>
              </a:spcAft>
              <a:buSzPts val="1400"/>
              <a:buFont typeface="+mj-lt"/>
              <a:buAutoNum type="arabicPeriod"/>
            </a:pPr>
            <a:r>
              <a:rPr lang="en-GB" dirty="0"/>
              <a:t>'</a:t>
            </a:r>
            <a:r>
              <a:rPr lang="en-GB" b="1" dirty="0" err="1"/>
              <a:t>experiment_execution</a:t>
            </a:r>
            <a:r>
              <a:rPr lang="en-GB" dirty="0"/>
              <a:t>' subscribes to the topics from the first node and calls node 3 to calculate the probabilities of recognition accuracy.   </a:t>
            </a:r>
          </a:p>
          <a:p>
            <a:pPr marL="482600" lvl="0" indent="-342900" algn="l" rtl="0">
              <a:lnSpc>
                <a:spcPct val="115000"/>
              </a:lnSpc>
              <a:spcBef>
                <a:spcPts val="1000"/>
              </a:spcBef>
              <a:spcAft>
                <a:spcPts val="0"/>
              </a:spcAft>
              <a:buSzPts val="1400"/>
              <a:buFont typeface="+mj-lt"/>
              <a:buAutoNum type="arabicPeriod"/>
            </a:pPr>
            <a:r>
              <a:rPr lang="en-GB" dirty="0"/>
              <a:t>3. '</a:t>
            </a:r>
            <a:r>
              <a:rPr lang="en-GB" b="1" dirty="0" err="1"/>
              <a:t>recognition_accuracy_prediction</a:t>
            </a:r>
            <a:r>
              <a:rPr lang="en-GB" dirty="0"/>
              <a:t>' implements '</a:t>
            </a:r>
            <a:r>
              <a:rPr lang="en-GB" dirty="0" err="1"/>
              <a:t>compute_recognition_accuracy</a:t>
            </a:r>
            <a:r>
              <a:rPr lang="en-GB" dirty="0"/>
              <a:t>' service and uses a Bayesian network to predict the probability of recognition accuracy (% likelihood of the identification being correct), given an object &amp; time allowed to manipulate it.</a:t>
            </a:r>
            <a:endParaRPr dirty="0"/>
          </a:p>
        </p:txBody>
      </p:sp>
      <p:pic>
        <p:nvPicPr>
          <p:cNvPr id="4" name="Picture 3">
            <a:extLst>
              <a:ext uri="{FF2B5EF4-FFF2-40B4-BE49-F238E27FC236}">
                <a16:creationId xmlns:a16="http://schemas.microsoft.com/office/drawing/2014/main" id="{BBE218EF-6503-F1CC-5EB1-5710057A5495}"/>
              </a:ext>
            </a:extLst>
          </p:cNvPr>
          <p:cNvPicPr>
            <a:picLocks noChangeAspect="1"/>
          </p:cNvPicPr>
          <p:nvPr/>
        </p:nvPicPr>
        <p:blipFill>
          <a:blip r:embed="rId3"/>
          <a:stretch>
            <a:fillRect/>
          </a:stretch>
        </p:blipFill>
        <p:spPr>
          <a:xfrm>
            <a:off x="4899556" y="985427"/>
            <a:ext cx="3959144" cy="1586323"/>
          </a:xfrm>
          <a:prstGeom prst="rect">
            <a:avLst/>
          </a:prstGeom>
        </p:spPr>
      </p:pic>
      <p:sp>
        <p:nvSpPr>
          <p:cNvPr id="197" name="TextBox 196">
            <a:extLst>
              <a:ext uri="{FF2B5EF4-FFF2-40B4-BE49-F238E27FC236}">
                <a16:creationId xmlns:a16="http://schemas.microsoft.com/office/drawing/2014/main" id="{BE38D0C4-A5E0-5579-5E51-E495713B1970}"/>
              </a:ext>
            </a:extLst>
          </p:cNvPr>
          <p:cNvSpPr txBox="1"/>
          <p:nvPr/>
        </p:nvSpPr>
        <p:spPr>
          <a:xfrm>
            <a:off x="4895926" y="3249617"/>
            <a:ext cx="827471" cy="184666"/>
          </a:xfrm>
          <a:prstGeom prst="rect">
            <a:avLst/>
          </a:prstGeom>
          <a:noFill/>
        </p:spPr>
        <p:txBody>
          <a:bodyPr wrap="none" rtlCol="0">
            <a:spAutoFit/>
          </a:bodyPr>
          <a:lstStyle/>
          <a:p>
            <a:r>
              <a:rPr lang="en-US" sz="600" b="1" dirty="0">
                <a:solidFill>
                  <a:schemeClr val="accent2"/>
                </a:solidFill>
              </a:rPr>
              <a:t>ROS Architecture</a:t>
            </a:r>
            <a:endParaRPr lang="en-GB" sz="600" b="1" dirty="0">
              <a:solidFill>
                <a:schemeClr val="accent2"/>
              </a:solidFill>
            </a:endParaRPr>
          </a:p>
        </p:txBody>
      </p:sp>
      <p:cxnSp>
        <p:nvCxnSpPr>
          <p:cNvPr id="10" name="Connector: Elbow 9">
            <a:extLst>
              <a:ext uri="{FF2B5EF4-FFF2-40B4-BE49-F238E27FC236}">
                <a16:creationId xmlns:a16="http://schemas.microsoft.com/office/drawing/2014/main" id="{280CEB61-171A-2B42-8566-6D89AD68370B}"/>
              </a:ext>
            </a:extLst>
          </p:cNvPr>
          <p:cNvCxnSpPr>
            <a:endCxn id="4" idx="0"/>
          </p:cNvCxnSpPr>
          <p:nvPr/>
        </p:nvCxnSpPr>
        <p:spPr>
          <a:xfrm rot="10800000" flipV="1">
            <a:off x="6879128" y="548925"/>
            <a:ext cx="2850660" cy="436502"/>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DA11B7B2-776A-DDC7-3E7A-F0A4139E7378}"/>
              </a:ext>
            </a:extLst>
          </p:cNvPr>
          <p:cNvSpPr/>
          <p:nvPr/>
        </p:nvSpPr>
        <p:spPr>
          <a:xfrm>
            <a:off x="4899556" y="985426"/>
            <a:ext cx="3959144" cy="236155"/>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81DD47E4-CDD5-06E5-33E0-05E3D60425C3}"/>
              </a:ext>
            </a:extLst>
          </p:cNvPr>
          <p:cNvSpPr/>
          <p:nvPr/>
        </p:nvSpPr>
        <p:spPr>
          <a:xfrm>
            <a:off x="4899556" y="1221581"/>
            <a:ext cx="1144057" cy="1350169"/>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6" name="Picture 55">
            <a:extLst>
              <a:ext uri="{FF2B5EF4-FFF2-40B4-BE49-F238E27FC236}">
                <a16:creationId xmlns:a16="http://schemas.microsoft.com/office/drawing/2014/main" id="{8C6BEEB0-1523-D1C1-30DC-420E8898560E}"/>
              </a:ext>
            </a:extLst>
          </p:cNvPr>
          <p:cNvPicPr>
            <a:picLocks noChangeAspect="1"/>
          </p:cNvPicPr>
          <p:nvPr/>
        </p:nvPicPr>
        <p:blipFill rotWithShape="1">
          <a:blip r:embed="rId4"/>
          <a:srcRect l="3833" t="21268" r="2840" b="11571"/>
          <a:stretch/>
        </p:blipFill>
        <p:spPr>
          <a:xfrm>
            <a:off x="4899556" y="3427025"/>
            <a:ext cx="3959144" cy="494894"/>
          </a:xfrm>
          <a:prstGeom prst="rect">
            <a:avLst/>
          </a:prstGeom>
        </p:spPr>
      </p:pic>
      <p:sp>
        <p:nvSpPr>
          <p:cNvPr id="57" name="Right Brace 56">
            <a:extLst>
              <a:ext uri="{FF2B5EF4-FFF2-40B4-BE49-F238E27FC236}">
                <a16:creationId xmlns:a16="http://schemas.microsoft.com/office/drawing/2014/main" id="{6691C962-3E65-5B8F-B0DF-32CE54D588D3}"/>
              </a:ext>
            </a:extLst>
          </p:cNvPr>
          <p:cNvSpPr/>
          <p:nvPr/>
        </p:nvSpPr>
        <p:spPr>
          <a:xfrm rot="5400000">
            <a:off x="6790258" y="702698"/>
            <a:ext cx="177739" cy="3959144"/>
          </a:xfrm>
          <a:prstGeom prst="rightBrace">
            <a:avLst>
              <a:gd name="adj1" fmla="val 8333"/>
              <a:gd name="adj2" fmla="val 50064"/>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2AEDEBA4-58D1-63B1-2A39-5CB83CC3CDEB}"/>
              </a:ext>
            </a:extLst>
          </p:cNvPr>
          <p:cNvCxnSpPr>
            <a:cxnSpLocks/>
          </p:cNvCxnSpPr>
          <p:nvPr/>
        </p:nvCxnSpPr>
        <p:spPr>
          <a:xfrm>
            <a:off x="6879128" y="2804350"/>
            <a:ext cx="0" cy="620935"/>
          </a:xfrm>
          <a:prstGeom prst="straightConnector1">
            <a:avLst/>
          </a:prstGeom>
          <a:ln>
            <a:solidFill>
              <a:schemeClr val="accent2">
                <a:shade val="95000"/>
                <a:satMod val="105000"/>
                <a:alpha val="50000"/>
              </a:schemeClr>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433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7" name="Rectangle 6">
            <a:extLst>
              <a:ext uri="{FF2B5EF4-FFF2-40B4-BE49-F238E27FC236}">
                <a16:creationId xmlns:a16="http://schemas.microsoft.com/office/drawing/2014/main" id="{151968D6-6F90-E230-4F1D-01A934BD6A67}"/>
              </a:ext>
            </a:extLst>
          </p:cNvPr>
          <p:cNvSpPr/>
          <p:nvPr/>
        </p:nvSpPr>
        <p:spPr>
          <a:xfrm>
            <a:off x="-58678" y="-34229"/>
            <a:ext cx="9349373" cy="5310366"/>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3273E7E4">
            <a:hlinkClick r:id="" action="ppaction://media"/>
            <a:extLst>
              <a:ext uri="{FF2B5EF4-FFF2-40B4-BE49-F238E27FC236}">
                <a16:creationId xmlns:a16="http://schemas.microsoft.com/office/drawing/2014/main" id="{3457C771-9923-4FB4-0BBE-7F60CA04E6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668"/>
            <a:ext cx="9144000" cy="5110163"/>
          </a:xfrm>
          <a:prstGeom prst="rect">
            <a:avLst/>
          </a:prstGeom>
        </p:spPr>
      </p:pic>
    </p:spTree>
    <p:extLst>
      <p:ext uri="{BB962C8B-B14F-4D97-AF65-F5344CB8AC3E}">
        <p14:creationId xmlns:p14="http://schemas.microsoft.com/office/powerpoint/2010/main" val="57111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body" idx="1"/>
          </p:nvPr>
        </p:nvSpPr>
        <p:spPr>
          <a:xfrm>
            <a:off x="186600" y="187125"/>
            <a:ext cx="8672100" cy="3618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sz="2400" dirty="0"/>
              <a:t>Results</a:t>
            </a:r>
            <a:endParaRPr sz="2400" dirty="0"/>
          </a:p>
        </p:txBody>
      </p:sp>
      <p:grpSp>
        <p:nvGrpSpPr>
          <p:cNvPr id="17" name="Group 16">
            <a:extLst>
              <a:ext uri="{FF2B5EF4-FFF2-40B4-BE49-F238E27FC236}">
                <a16:creationId xmlns:a16="http://schemas.microsoft.com/office/drawing/2014/main" id="{DC768061-71A9-CAAC-B2FA-8E7EEBDF211F}"/>
              </a:ext>
            </a:extLst>
          </p:cNvPr>
          <p:cNvGrpSpPr/>
          <p:nvPr/>
        </p:nvGrpSpPr>
        <p:grpSpPr>
          <a:xfrm>
            <a:off x="488982" y="1205632"/>
            <a:ext cx="8312729" cy="2732236"/>
            <a:chOff x="415635" y="1205632"/>
            <a:chExt cx="8312729" cy="2732236"/>
          </a:xfrm>
        </p:grpSpPr>
        <p:pic>
          <p:nvPicPr>
            <p:cNvPr id="2" name="Picture 1">
              <a:extLst>
                <a:ext uri="{FF2B5EF4-FFF2-40B4-BE49-F238E27FC236}">
                  <a16:creationId xmlns:a16="http://schemas.microsoft.com/office/drawing/2014/main" id="{82481C54-F66E-9E7E-2142-F83695DACFB9}"/>
                </a:ext>
              </a:extLst>
            </p:cNvPr>
            <p:cNvPicPr>
              <a:picLocks noChangeAspect="1"/>
            </p:cNvPicPr>
            <p:nvPr/>
          </p:nvPicPr>
          <p:blipFill>
            <a:blip r:embed="rId3"/>
            <a:stretch>
              <a:fillRect/>
            </a:stretch>
          </p:blipFill>
          <p:spPr>
            <a:xfrm>
              <a:off x="415635" y="1205632"/>
              <a:ext cx="8312729" cy="2732236"/>
            </a:xfrm>
            <a:prstGeom prst="rect">
              <a:avLst/>
            </a:prstGeom>
          </p:spPr>
        </p:pic>
        <p:cxnSp>
          <p:nvCxnSpPr>
            <p:cNvPr id="4" name="Straight Connector 3">
              <a:extLst>
                <a:ext uri="{FF2B5EF4-FFF2-40B4-BE49-F238E27FC236}">
                  <a16:creationId xmlns:a16="http://schemas.microsoft.com/office/drawing/2014/main" id="{DF3457CA-4DEC-FCDC-B8A0-9795DEB34E78}"/>
                </a:ext>
              </a:extLst>
            </p:cNvPr>
            <p:cNvCxnSpPr>
              <a:cxnSpLocks/>
            </p:cNvCxnSpPr>
            <p:nvPr/>
          </p:nvCxnSpPr>
          <p:spPr>
            <a:xfrm>
              <a:off x="1848360" y="1877699"/>
              <a:ext cx="3882532" cy="0"/>
            </a:xfrm>
            <a:prstGeom prst="line">
              <a:avLst/>
            </a:prstGeom>
            <a:ln w="12700">
              <a:solidFill>
                <a:srgbClr val="8C564B">
                  <a:alpha val="5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4B1DEDB-06C4-BC2B-F49B-A431EACC3F75}"/>
                </a:ext>
              </a:extLst>
            </p:cNvPr>
            <p:cNvCxnSpPr>
              <a:cxnSpLocks/>
            </p:cNvCxnSpPr>
            <p:nvPr/>
          </p:nvCxnSpPr>
          <p:spPr>
            <a:xfrm>
              <a:off x="2020318" y="2357718"/>
              <a:ext cx="3710574" cy="0"/>
            </a:xfrm>
            <a:prstGeom prst="line">
              <a:avLst/>
            </a:prstGeom>
            <a:ln w="12700">
              <a:solidFill>
                <a:srgbClr val="E377C2">
                  <a:alpha val="5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FE0B74-CA98-6E56-21E4-81B6E73A16C8}"/>
                </a:ext>
              </a:extLst>
            </p:cNvPr>
            <p:cNvCxnSpPr>
              <a:cxnSpLocks/>
            </p:cNvCxnSpPr>
            <p:nvPr/>
          </p:nvCxnSpPr>
          <p:spPr>
            <a:xfrm>
              <a:off x="982858" y="2504412"/>
              <a:ext cx="4748034" cy="0"/>
            </a:xfrm>
            <a:prstGeom prst="line">
              <a:avLst/>
            </a:prstGeom>
            <a:ln w="12700">
              <a:solidFill>
                <a:srgbClr val="1F77B4">
                  <a:alpha val="50000"/>
                </a:srgb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92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body" idx="1"/>
          </p:nvPr>
        </p:nvSpPr>
        <p:spPr>
          <a:xfrm>
            <a:off x="186600" y="187125"/>
            <a:ext cx="8672100" cy="3618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sz="2400" dirty="0"/>
              <a:t>Results</a:t>
            </a:r>
            <a:endParaRPr sz="2400" dirty="0"/>
          </a:p>
        </p:txBody>
      </p:sp>
      <p:sp>
        <p:nvSpPr>
          <p:cNvPr id="233" name="Google Shape;233;p26"/>
          <p:cNvSpPr txBox="1">
            <a:spLocks noGrp="1"/>
          </p:cNvSpPr>
          <p:nvPr>
            <p:ph type="body" idx="2"/>
          </p:nvPr>
        </p:nvSpPr>
        <p:spPr>
          <a:xfrm>
            <a:off x="186600" y="2951806"/>
            <a:ext cx="8672100" cy="1405644"/>
          </a:xfrm>
          <a:prstGeom prst="rect">
            <a:avLst/>
          </a:prstGeom>
        </p:spPr>
        <p:txBody>
          <a:bodyPr spcFirstLastPara="1" wrap="square" lIns="91425" tIns="45700" rIns="91425" bIns="45700" anchor="ctr" anchorCtr="0">
            <a:noAutofit/>
          </a:bodyPr>
          <a:lstStyle/>
          <a:p>
            <a:pPr marL="457200" lvl="0" indent="-317500" algn="l" rtl="0">
              <a:lnSpc>
                <a:spcPct val="115000"/>
              </a:lnSpc>
              <a:spcBef>
                <a:spcPts val="1000"/>
              </a:spcBef>
              <a:spcAft>
                <a:spcPts val="0"/>
              </a:spcAft>
              <a:buSzPts val="1400"/>
              <a:buChar char="•"/>
            </a:pPr>
            <a:r>
              <a:rPr lang="en-US" dirty="0"/>
              <a:t>Results from experiment 1 (right) identified that object 1 was the least accurately recognized object whereas object 6 was more easily identified by participants.</a:t>
            </a:r>
          </a:p>
          <a:p>
            <a:pPr marL="457200" lvl="0" indent="-317500" algn="l" rtl="0">
              <a:lnSpc>
                <a:spcPct val="115000"/>
              </a:lnSpc>
              <a:spcBef>
                <a:spcPts val="1000"/>
              </a:spcBef>
              <a:spcAft>
                <a:spcPts val="0"/>
              </a:spcAft>
              <a:buSzPts val="1400"/>
              <a:buChar char="•"/>
            </a:pPr>
            <a:r>
              <a:rPr lang="en-US" dirty="0"/>
              <a:t>These trends from the original study were reflected in my implementation (left) in an attempt to validate the results with my Bayesian network. </a:t>
            </a:r>
            <a:endParaRPr dirty="0"/>
          </a:p>
        </p:txBody>
      </p:sp>
      <p:grpSp>
        <p:nvGrpSpPr>
          <p:cNvPr id="4" name="Group 3">
            <a:extLst>
              <a:ext uri="{FF2B5EF4-FFF2-40B4-BE49-F238E27FC236}">
                <a16:creationId xmlns:a16="http://schemas.microsoft.com/office/drawing/2014/main" id="{CDDCAE03-CCD4-9E8D-7125-E02AA4DAF7A5}"/>
              </a:ext>
            </a:extLst>
          </p:cNvPr>
          <p:cNvGrpSpPr/>
          <p:nvPr/>
        </p:nvGrpSpPr>
        <p:grpSpPr>
          <a:xfrm>
            <a:off x="1925886" y="786050"/>
            <a:ext cx="5193527" cy="2128094"/>
            <a:chOff x="3700016" y="2418212"/>
            <a:chExt cx="5193527" cy="2128094"/>
          </a:xfrm>
        </p:grpSpPr>
        <p:pic>
          <p:nvPicPr>
            <p:cNvPr id="2" name="Picture 1">
              <a:extLst>
                <a:ext uri="{FF2B5EF4-FFF2-40B4-BE49-F238E27FC236}">
                  <a16:creationId xmlns:a16="http://schemas.microsoft.com/office/drawing/2014/main" id="{82481C54-F66E-9E7E-2142-F83695DACFB9}"/>
                </a:ext>
              </a:extLst>
            </p:cNvPr>
            <p:cNvPicPr>
              <a:picLocks noChangeAspect="1"/>
            </p:cNvPicPr>
            <p:nvPr/>
          </p:nvPicPr>
          <p:blipFill rotWithShape="1">
            <a:blip r:embed="rId3"/>
            <a:srcRect r="66306"/>
            <a:stretch/>
          </p:blipFill>
          <p:spPr>
            <a:xfrm>
              <a:off x="3700016" y="2455874"/>
              <a:ext cx="2104358" cy="2052769"/>
            </a:xfrm>
            <a:prstGeom prst="rect">
              <a:avLst/>
            </a:prstGeom>
          </p:spPr>
        </p:pic>
        <p:pic>
          <p:nvPicPr>
            <p:cNvPr id="3" name="Picture 2">
              <a:extLst>
                <a:ext uri="{FF2B5EF4-FFF2-40B4-BE49-F238E27FC236}">
                  <a16:creationId xmlns:a16="http://schemas.microsoft.com/office/drawing/2014/main" id="{22A0839E-D0E1-1DDA-C64C-4AA284A1BAD5}"/>
                </a:ext>
              </a:extLst>
            </p:cNvPr>
            <p:cNvPicPr>
              <a:picLocks noChangeAspect="1"/>
            </p:cNvPicPr>
            <p:nvPr/>
          </p:nvPicPr>
          <p:blipFill>
            <a:blip r:embed="rId4"/>
            <a:stretch>
              <a:fillRect/>
            </a:stretch>
          </p:blipFill>
          <p:spPr>
            <a:xfrm>
              <a:off x="5804374" y="2418212"/>
              <a:ext cx="3089169" cy="2128094"/>
            </a:xfrm>
            <a:prstGeom prst="rect">
              <a:avLst/>
            </a:prstGeom>
          </p:spPr>
        </p:pic>
      </p:grpSp>
    </p:spTree>
    <p:extLst>
      <p:ext uri="{BB962C8B-B14F-4D97-AF65-F5344CB8AC3E}">
        <p14:creationId xmlns:p14="http://schemas.microsoft.com/office/powerpoint/2010/main" val="2012538454"/>
      </p:ext>
    </p:extLst>
  </p:cSld>
  <p:clrMapOvr>
    <a:masterClrMapping/>
  </p:clrMapOvr>
</p:sld>
</file>

<file path=ppt/theme/theme1.xml><?xml version="1.0" encoding="utf-8"?>
<a:theme xmlns:a="http://schemas.openxmlformats.org/drawingml/2006/main" name="1_Custom Design">
  <a:themeElements>
    <a:clrScheme name="Queen Mary">
      <a:dk1>
        <a:srgbClr val="21386A"/>
      </a:dk1>
      <a:lt1>
        <a:srgbClr val="FFFFFF"/>
      </a:lt1>
      <a:dk2>
        <a:srgbClr val="21386A"/>
      </a:dk2>
      <a:lt2>
        <a:srgbClr val="D8D8D8"/>
      </a:lt2>
      <a:accent1>
        <a:srgbClr val="123181"/>
      </a:accent1>
      <a:accent2>
        <a:srgbClr val="792273"/>
      </a:accent2>
      <a:accent3>
        <a:srgbClr val="2DB8C5"/>
      </a:accent3>
      <a:accent4>
        <a:srgbClr val="CDA60C"/>
      </a:accent4>
      <a:accent5>
        <a:srgbClr val="BD1C1C"/>
      </a:accent5>
      <a:accent6>
        <a:srgbClr val="73B82B"/>
      </a:accent6>
      <a:hlink>
        <a:srgbClr val="E6007E"/>
      </a:hlink>
      <a:folHlink>
        <a:srgbClr val="2DB8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1685</TotalTime>
  <Words>864</Words>
  <Application>Microsoft Office PowerPoint</Application>
  <PresentationFormat>On-screen Show (16:9)</PresentationFormat>
  <Paragraphs>62</Paragraphs>
  <Slides>13</Slides>
  <Notes>13</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Roboto</vt:lpstr>
      <vt:lpstr>Arial</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Zamena</dc:creator>
  <cp:lastModifiedBy>Zamena Jaffer</cp:lastModifiedBy>
  <cp:revision>4</cp:revision>
  <dcterms:modified xsi:type="dcterms:W3CDTF">2023-04-08T18:10:24Z</dcterms:modified>
</cp:coreProperties>
</file>